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A066C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91480" y="952563"/>
            <a:ext cx="9165590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4431" y="3371916"/>
            <a:ext cx="15179136" cy="535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A066C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DUF2isFWsqVSYhbaACYtbgcLi_YjDqpE3GLQIVgkKQg/edit#gid%3D6985111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%3D69851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6246495" cy="1820545"/>
            </a:xfrm>
            <a:custGeom>
              <a:avLst/>
              <a:gdLst/>
              <a:ahLst/>
              <a:cxnLst/>
              <a:rect l="l" t="t" r="r" b="b"/>
              <a:pathLst>
                <a:path w="6246495" h="1820545">
                  <a:moveTo>
                    <a:pt x="5195657" y="1820128"/>
                  </a:moveTo>
                  <a:lnTo>
                    <a:pt x="0" y="1820128"/>
                  </a:lnTo>
                  <a:lnTo>
                    <a:pt x="0" y="0"/>
                  </a:lnTo>
                  <a:lnTo>
                    <a:pt x="6246174" y="0"/>
                  </a:lnTo>
                  <a:lnTo>
                    <a:pt x="5195657" y="182012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09565" y="0"/>
              <a:ext cx="10778490" cy="10287000"/>
            </a:xfrm>
            <a:custGeom>
              <a:avLst/>
              <a:gdLst/>
              <a:ahLst/>
              <a:cxnLst/>
              <a:rect l="l" t="t" r="r" b="b"/>
              <a:pathLst>
                <a:path w="10778490" h="10287000">
                  <a:moveTo>
                    <a:pt x="1999657" y="0"/>
                  </a:moveTo>
                  <a:lnTo>
                    <a:pt x="10778430" y="0"/>
                  </a:lnTo>
                  <a:lnTo>
                    <a:pt x="10778430" y="10286999"/>
                  </a:lnTo>
                  <a:lnTo>
                    <a:pt x="3937365" y="10286999"/>
                  </a:lnTo>
                  <a:lnTo>
                    <a:pt x="0" y="3464779"/>
                  </a:lnTo>
                  <a:lnTo>
                    <a:pt x="1999657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6889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SECTOR-BASED</a:t>
            </a:r>
          </a:p>
          <a:p>
            <a:pPr marL="12700" marR="5080" indent="5768975">
              <a:lnSpc>
                <a:spcPct val="100000"/>
              </a:lnSpc>
            </a:pPr>
            <a:r>
              <a:rPr spc="-20" dirty="0"/>
              <a:t>TRADE </a:t>
            </a:r>
            <a:r>
              <a:rPr spc="-2400" dirty="0"/>
              <a:t> </a:t>
            </a:r>
            <a:r>
              <a:rPr spc="305" dirty="0"/>
              <a:t>R</a:t>
            </a:r>
            <a:r>
              <a:rPr spc="-135" dirty="0"/>
              <a:t>E</a:t>
            </a:r>
            <a:r>
              <a:rPr spc="-30" dirty="0"/>
              <a:t>C</a:t>
            </a:r>
            <a:r>
              <a:rPr spc="130" dirty="0"/>
              <a:t>O</a:t>
            </a:r>
            <a:r>
              <a:rPr spc="585" dirty="0"/>
              <a:t>MM</a:t>
            </a:r>
            <a:r>
              <a:rPr spc="-135" dirty="0"/>
              <a:t>E</a:t>
            </a:r>
            <a:r>
              <a:rPr spc="150" dirty="0"/>
              <a:t>N</a:t>
            </a:r>
            <a:r>
              <a:rPr spc="325" dirty="0"/>
              <a:t>D</a:t>
            </a:r>
            <a:r>
              <a:rPr spc="-65" dirty="0"/>
              <a:t>A</a:t>
            </a:r>
            <a:r>
              <a:rPr spc="-285" dirty="0"/>
              <a:t>T</a:t>
            </a:r>
            <a:r>
              <a:rPr spc="350" dirty="0"/>
              <a:t>I</a:t>
            </a:r>
            <a:r>
              <a:rPr spc="130" dirty="0"/>
              <a:t>O</a:t>
            </a:r>
            <a:r>
              <a:rPr spc="-85" dirty="0"/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17303728" y="6375399"/>
            <a:ext cx="554355" cy="38100"/>
          </a:xfrm>
          <a:custGeom>
            <a:avLst/>
            <a:gdLst/>
            <a:ahLst/>
            <a:cxnLst/>
            <a:rect l="l" t="t" r="r" b="b"/>
            <a:pathLst>
              <a:path w="554355" h="38100">
                <a:moveTo>
                  <a:pt x="553810" y="38099"/>
                </a:moveTo>
                <a:lnTo>
                  <a:pt x="0" y="38099"/>
                </a:lnTo>
                <a:lnTo>
                  <a:pt x="0" y="0"/>
                </a:lnTo>
                <a:lnTo>
                  <a:pt x="553810" y="0"/>
                </a:lnTo>
                <a:lnTo>
                  <a:pt x="553810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36460" y="4472092"/>
            <a:ext cx="6320790" cy="569150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934845" algn="ctr">
              <a:lnSpc>
                <a:spcPct val="100000"/>
              </a:lnSpc>
              <a:spcBef>
                <a:spcPts val="1185"/>
              </a:spcBef>
            </a:pPr>
            <a:r>
              <a:rPr sz="8000" b="1" spc="28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8000">
              <a:latin typeface="Trebuchet MS"/>
              <a:cs typeface="Trebuchet MS"/>
            </a:endParaRPr>
          </a:p>
          <a:p>
            <a:pPr marL="2686050" marR="5080" indent="949960" algn="r">
              <a:lnSpc>
                <a:spcPts val="4870"/>
              </a:lnSpc>
              <a:spcBef>
                <a:spcPts val="80"/>
              </a:spcBef>
            </a:pPr>
            <a:r>
              <a:rPr sz="3500" spc="-430" dirty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21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u="heavy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G</a:t>
            </a:r>
            <a:r>
              <a:rPr sz="3500" u="heavy" spc="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r</a:t>
            </a:r>
            <a:r>
              <a:rPr sz="35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o</a:t>
            </a:r>
            <a:r>
              <a:rPr sz="350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u</a:t>
            </a:r>
            <a:r>
              <a:rPr sz="3500" spc="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5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Tahoma"/>
                <a:cs typeface="Tahoma"/>
              </a:rPr>
              <a:t>9  </a:t>
            </a:r>
            <a:r>
              <a:rPr sz="3500" spc="-38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500" spc="-16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500" spc="-40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500" spc="-4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0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3500" spc="-195" dirty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sz="3500" spc="-3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500" spc="-225" dirty="0">
                <a:solidFill>
                  <a:srgbClr val="FFFFFF"/>
                </a:solidFill>
                <a:latin typeface="Arial Black"/>
                <a:cs typeface="Arial Black"/>
              </a:rPr>
              <a:t>y  </a:t>
            </a:r>
            <a:r>
              <a:rPr sz="3500" spc="-695" dirty="0">
                <a:solidFill>
                  <a:srgbClr val="FFFFFF"/>
                </a:solidFill>
                <a:latin typeface="Arial Black"/>
                <a:cs typeface="Arial Black"/>
              </a:rPr>
              <a:t>J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nh</a:t>
            </a:r>
            <a:r>
              <a:rPr sz="3500" spc="-290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500" spc="-26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30" dirty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500" spc="-195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14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500" spc="-290" dirty="0">
                <a:solidFill>
                  <a:srgbClr val="FFFFFF"/>
                </a:solidFill>
                <a:latin typeface="Arial Black"/>
                <a:cs typeface="Arial Black"/>
              </a:rPr>
              <a:t>e  </a:t>
            </a:r>
            <a:r>
              <a:rPr sz="3500" spc="-36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500" spc="-4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130" dirty="0">
                <a:solidFill>
                  <a:srgbClr val="FFFFFF"/>
                </a:solidFill>
                <a:latin typeface="Arial Black"/>
                <a:cs typeface="Arial Black"/>
              </a:rPr>
              <a:t>j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40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500" spc="-4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0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500" spc="-3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500" spc="-229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500" spc="-40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3500" spc="-14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500" spc="-290" dirty="0">
                <a:solidFill>
                  <a:srgbClr val="FFFFFF"/>
                </a:solidFill>
                <a:latin typeface="Arial Black"/>
                <a:cs typeface="Arial Black"/>
              </a:rPr>
              <a:t>e  </a:t>
            </a:r>
            <a:r>
              <a:rPr sz="3500" spc="-39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500" spc="-3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500" spc="-130" dirty="0">
                <a:solidFill>
                  <a:srgbClr val="FFFFFF"/>
                </a:solidFill>
                <a:latin typeface="Arial Black"/>
                <a:cs typeface="Arial Black"/>
              </a:rPr>
              <a:t>j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32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500" spc="-4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500" spc="-3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500" spc="-434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36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500" spc="-16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Arial Black"/>
                <a:cs typeface="Arial Black"/>
              </a:rPr>
              <a:t>l  </a:t>
            </a:r>
            <a:r>
              <a:rPr sz="3500" spc="-335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409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500" spc="-4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3500" spc="-195" dirty="0">
                <a:solidFill>
                  <a:srgbClr val="FFFFFF"/>
                </a:solidFill>
                <a:latin typeface="Arial Black"/>
                <a:cs typeface="Arial Black"/>
              </a:rPr>
              <a:t>dd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500" spc="-26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7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500" spc="-32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500" spc="-204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3500" spc="-30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endParaRPr sz="3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3500" spc="140" dirty="0">
                <a:solidFill>
                  <a:srgbClr val="FFFFFF"/>
                </a:solidFill>
                <a:latin typeface="Tahoma"/>
                <a:cs typeface="Tahoma"/>
              </a:rPr>
              <a:t>Mentor</a:t>
            </a:r>
            <a:r>
              <a:rPr sz="35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Tahoma"/>
                <a:cs typeface="Tahoma"/>
              </a:rPr>
              <a:t>Name:</a:t>
            </a:r>
            <a:r>
              <a:rPr sz="35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Tahoma"/>
                <a:cs typeface="Tahoma"/>
              </a:rPr>
              <a:t>Eunice</a:t>
            </a:r>
            <a:r>
              <a:rPr sz="35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Tahoma"/>
                <a:cs typeface="Tahoma"/>
              </a:rPr>
              <a:t>Paulson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960" y="547160"/>
            <a:ext cx="53860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140" dirty="0">
                <a:solidFill>
                  <a:srgbClr val="FFFFFF"/>
                </a:solidFill>
                <a:latin typeface="Trebuchet MS"/>
                <a:cs typeface="Trebuchet MS"/>
              </a:rPr>
              <a:t>Exploring</a:t>
            </a:r>
            <a:r>
              <a:rPr sz="2900" b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900" b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FFFFFF"/>
                </a:solidFill>
                <a:latin typeface="Trebuchet MS"/>
                <a:cs typeface="Trebuchet MS"/>
              </a:rPr>
              <a:t>Finance</a:t>
            </a:r>
            <a:r>
              <a:rPr sz="2900" b="1" spc="130" dirty="0">
                <a:solidFill>
                  <a:srgbClr val="FFFFFF"/>
                </a:solidFill>
                <a:latin typeface="Trebuchet MS"/>
                <a:cs typeface="Trebuchet MS"/>
              </a:rPr>
              <a:t> World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3078" y="5347225"/>
            <a:ext cx="6567741" cy="4939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3078" y="3"/>
            <a:ext cx="6567741" cy="4939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396323"/>
            <a:ext cx="4387895" cy="18906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"/>
            <a:ext cx="4935855" cy="7988934"/>
            <a:chOff x="0" y="3"/>
            <a:chExt cx="4935855" cy="7988934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"/>
              <a:ext cx="4935235" cy="3874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298132"/>
              <a:ext cx="4935235" cy="569074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51479" y="4599021"/>
            <a:ext cx="85090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5" dirty="0">
                <a:solidFill>
                  <a:srgbClr val="1736B1"/>
                </a:solidFill>
              </a:rPr>
              <a:t>“OUR</a:t>
            </a:r>
            <a:r>
              <a:rPr sz="7000" spc="-55" dirty="0">
                <a:solidFill>
                  <a:srgbClr val="1736B1"/>
                </a:solidFill>
              </a:rPr>
              <a:t> </a:t>
            </a:r>
            <a:r>
              <a:rPr sz="7000" spc="405" dirty="0">
                <a:solidFill>
                  <a:srgbClr val="1736B1"/>
                </a:solidFill>
              </a:rPr>
              <a:t>EXPERIENCE"</a:t>
            </a:r>
            <a:endParaRPr sz="7000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05599" y="6296786"/>
            <a:ext cx="5104624" cy="76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602649" y="2057332"/>
              <a:ext cx="10685780" cy="8230234"/>
            </a:xfrm>
            <a:custGeom>
              <a:avLst/>
              <a:gdLst/>
              <a:ahLst/>
              <a:cxnLst/>
              <a:rect l="l" t="t" r="r" b="b"/>
              <a:pathLst>
                <a:path w="10685780" h="8230234">
                  <a:moveTo>
                    <a:pt x="3860005" y="0"/>
                  </a:moveTo>
                  <a:lnTo>
                    <a:pt x="10685350" y="0"/>
                  </a:lnTo>
                  <a:lnTo>
                    <a:pt x="10685350" y="8229667"/>
                  </a:lnTo>
                  <a:lnTo>
                    <a:pt x="890821" y="8229667"/>
                  </a:lnTo>
                  <a:lnTo>
                    <a:pt x="0" y="6686531"/>
                  </a:lnTo>
                  <a:lnTo>
                    <a:pt x="3860005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35958" cy="87426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29800" y="0"/>
              <a:ext cx="8058784" cy="2054860"/>
            </a:xfrm>
            <a:custGeom>
              <a:avLst/>
              <a:gdLst/>
              <a:ahLst/>
              <a:cxnLst/>
              <a:rect l="l" t="t" r="r" b="b"/>
              <a:pathLst>
                <a:path w="8058784" h="2054860">
                  <a:moveTo>
                    <a:pt x="0" y="0"/>
                  </a:moveTo>
                  <a:lnTo>
                    <a:pt x="8058199" y="0"/>
                  </a:lnTo>
                  <a:lnTo>
                    <a:pt x="8058199" y="2054679"/>
                  </a:lnTo>
                  <a:lnTo>
                    <a:pt x="1186102" y="2054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72401" y="5281947"/>
            <a:ext cx="6699884" cy="347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9190"/>
              </a:lnSpc>
              <a:spcBef>
                <a:spcPts val="100"/>
              </a:spcBef>
            </a:pPr>
            <a:r>
              <a:rPr spc="45" dirty="0"/>
              <a:t>Any</a:t>
            </a:r>
            <a:r>
              <a:rPr spc="-570" dirty="0"/>
              <a:t> </a:t>
            </a:r>
            <a:r>
              <a:rPr spc="75" dirty="0"/>
              <a:t>questions</a:t>
            </a:r>
          </a:p>
          <a:p>
            <a:pPr marL="127635" marR="5080" indent="4785995" algn="r">
              <a:lnSpc>
                <a:spcPts val="8770"/>
              </a:lnSpc>
              <a:spcBef>
                <a:spcPts val="520"/>
              </a:spcBef>
            </a:pPr>
            <a:r>
              <a:rPr spc="180" dirty="0"/>
              <a:t>a</a:t>
            </a:r>
            <a:r>
              <a:rPr spc="25" dirty="0"/>
              <a:t>n</a:t>
            </a:r>
            <a:r>
              <a:rPr spc="70" dirty="0"/>
              <a:t>d  </a:t>
            </a:r>
            <a:r>
              <a:rPr spc="555" dirty="0"/>
              <a:t>s</a:t>
            </a:r>
            <a:r>
              <a:rPr spc="20" dirty="0"/>
              <a:t>u</a:t>
            </a:r>
            <a:r>
              <a:rPr spc="730" dirty="0"/>
              <a:t>gg</a:t>
            </a:r>
            <a:r>
              <a:rPr spc="-140" dirty="0"/>
              <a:t>e</a:t>
            </a:r>
            <a:r>
              <a:rPr spc="555" dirty="0"/>
              <a:t>s</a:t>
            </a:r>
            <a:r>
              <a:rPr spc="-295" dirty="0"/>
              <a:t>t</a:t>
            </a:r>
            <a:r>
              <a:rPr spc="-250" dirty="0"/>
              <a:t>i</a:t>
            </a:r>
            <a:r>
              <a:rPr spc="114" dirty="0"/>
              <a:t>o</a:t>
            </a:r>
            <a:r>
              <a:rPr spc="25" dirty="0"/>
              <a:t>n</a:t>
            </a:r>
            <a:r>
              <a:rPr spc="555" dirty="0"/>
              <a:t>s</a:t>
            </a:r>
            <a:r>
              <a:rPr spc="-665" dirty="0"/>
              <a:t>!</a:t>
            </a:r>
            <a:r>
              <a:rPr spc="675" dirty="0"/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6475" y="0"/>
              <a:ext cx="8391524" cy="95158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9515875"/>
              <a:ext cx="13275944" cy="771525"/>
            </a:xfrm>
            <a:custGeom>
              <a:avLst/>
              <a:gdLst/>
              <a:ahLst/>
              <a:cxnLst/>
              <a:rect l="l" t="t" r="r" b="b"/>
              <a:pathLst>
                <a:path w="13275944" h="771525">
                  <a:moveTo>
                    <a:pt x="13275755" y="771123"/>
                  </a:moveTo>
                  <a:lnTo>
                    <a:pt x="0" y="771123"/>
                  </a:lnTo>
                  <a:lnTo>
                    <a:pt x="0" y="0"/>
                  </a:lnTo>
                  <a:lnTo>
                    <a:pt x="12830712" y="0"/>
                  </a:lnTo>
                  <a:lnTo>
                    <a:pt x="13275755" y="771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037" y="4255951"/>
              <a:ext cx="175848" cy="1758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037" y="4930037"/>
              <a:ext cx="175848" cy="175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037" y="5604123"/>
              <a:ext cx="175848" cy="1758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037" y="6278210"/>
              <a:ext cx="175848" cy="1758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037" y="6952296"/>
              <a:ext cx="175848" cy="1758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037" y="7626382"/>
              <a:ext cx="175848" cy="17584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15332" y="698523"/>
            <a:ext cx="45339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220" dirty="0"/>
              <a:t>Agenda</a:t>
            </a:r>
            <a:endParaRPr sz="10000"/>
          </a:p>
        </p:txBody>
      </p:sp>
      <p:sp>
        <p:nvSpPr>
          <p:cNvPr id="13" name="object 13"/>
          <p:cNvSpPr txBox="1"/>
          <p:nvPr/>
        </p:nvSpPr>
        <p:spPr>
          <a:xfrm>
            <a:off x="815332" y="2634700"/>
            <a:ext cx="8953500" cy="536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5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35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100" dirty="0">
                <a:solidFill>
                  <a:srgbClr val="FFFFFF"/>
                </a:solidFill>
                <a:latin typeface="Trebuchet MS"/>
                <a:cs typeface="Trebuchet MS"/>
              </a:rPr>
              <a:t>topics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165" dirty="0">
                <a:solidFill>
                  <a:srgbClr val="FFFFFF"/>
                </a:solidFill>
                <a:latin typeface="Trebuchet MS"/>
                <a:cs typeface="Trebuchet MS"/>
              </a:rPr>
              <a:t>discussed</a:t>
            </a:r>
            <a:r>
              <a:rPr sz="35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500" b="1" spc="8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80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endParaRPr sz="3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50">
              <a:latin typeface="Trebuchet MS"/>
              <a:cs typeface="Trebuchet MS"/>
            </a:endParaRPr>
          </a:p>
          <a:p>
            <a:pPr marL="842644" marR="3830320">
              <a:lnSpc>
                <a:spcPct val="114900"/>
              </a:lnSpc>
              <a:spcBef>
                <a:spcPts val="5"/>
              </a:spcBef>
            </a:pPr>
            <a:r>
              <a:rPr sz="3850" spc="85" dirty="0">
                <a:solidFill>
                  <a:srgbClr val="FFFFFF"/>
                </a:solidFill>
                <a:latin typeface="Tahoma"/>
                <a:cs typeface="Tahoma"/>
              </a:rPr>
              <a:t>Introduction </a:t>
            </a:r>
            <a:r>
              <a:rPr sz="385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Problem</a:t>
            </a:r>
            <a:r>
              <a:rPr sz="3850" spc="-200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Statement </a:t>
            </a:r>
            <a:r>
              <a:rPr sz="3850" spc="-1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3850" dirty="0">
                <a:solidFill>
                  <a:srgbClr val="FFFFFF"/>
                </a:solidFill>
                <a:latin typeface="Tahoma"/>
                <a:cs typeface="Tahoma"/>
              </a:rPr>
              <a:t>Overview </a:t>
            </a:r>
            <a:r>
              <a:rPr sz="38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ahoma"/>
                <a:cs typeface="Tahoma"/>
              </a:rPr>
              <a:t>Demo</a:t>
            </a:r>
            <a:endParaRPr sz="3850">
              <a:latin typeface="Tahoma"/>
              <a:cs typeface="Tahoma"/>
            </a:endParaRPr>
          </a:p>
          <a:p>
            <a:pPr marL="842644" marR="5660390">
              <a:lnSpc>
                <a:spcPct val="114900"/>
              </a:lnSpc>
            </a:pPr>
            <a:r>
              <a:rPr sz="3850" spc="50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Tech</a:t>
            </a:r>
            <a:r>
              <a:rPr sz="3850" spc="-204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Stack </a:t>
            </a:r>
            <a:r>
              <a:rPr sz="3850" spc="-1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Experience</a:t>
            </a:r>
            <a:endParaRPr sz="3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1413" y="1498624"/>
            <a:ext cx="1694180" cy="1465580"/>
          </a:xfrm>
          <a:custGeom>
            <a:avLst/>
            <a:gdLst/>
            <a:ahLst/>
            <a:cxnLst/>
            <a:rect l="l" t="t" r="r" b="b"/>
            <a:pathLst>
              <a:path w="1694180" h="1465580">
                <a:moveTo>
                  <a:pt x="423466" y="0"/>
                </a:moveTo>
                <a:lnTo>
                  <a:pt x="1270399" y="0"/>
                </a:lnTo>
                <a:lnTo>
                  <a:pt x="1693866" y="732622"/>
                </a:lnTo>
                <a:lnTo>
                  <a:pt x="1270399" y="1465245"/>
                </a:lnTo>
                <a:lnTo>
                  <a:pt x="423466" y="1465245"/>
                </a:lnTo>
                <a:lnTo>
                  <a:pt x="0" y="732622"/>
                </a:lnTo>
                <a:lnTo>
                  <a:pt x="423466" y="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0992" y="1746643"/>
            <a:ext cx="494665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5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61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3963" y="2239353"/>
            <a:ext cx="4648835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10" dirty="0">
                <a:latin typeface="Tahoma"/>
                <a:cs typeface="Tahoma"/>
              </a:rPr>
              <a:t>When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you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invest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in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a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65" dirty="0">
                <a:latin typeface="Tahoma"/>
                <a:cs typeface="Tahoma"/>
              </a:rPr>
              <a:t>company's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stock,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55" dirty="0">
                <a:latin typeface="Tahoma"/>
                <a:cs typeface="Tahoma"/>
              </a:rPr>
              <a:t>it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35" dirty="0">
                <a:latin typeface="Tahoma"/>
                <a:cs typeface="Tahoma"/>
              </a:rPr>
              <a:t>means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you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own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a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55" dirty="0">
                <a:latin typeface="Tahoma"/>
                <a:cs typeface="Tahoma"/>
              </a:rPr>
              <a:t>share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in </a:t>
            </a:r>
            <a:r>
              <a:rPr sz="2500" spc="30" dirty="0">
                <a:latin typeface="Tahoma"/>
                <a:cs typeface="Tahoma"/>
              </a:rPr>
              <a:t>the </a:t>
            </a:r>
            <a:r>
              <a:rPr sz="2500" spc="45" dirty="0">
                <a:latin typeface="Tahoma"/>
                <a:cs typeface="Tahoma"/>
              </a:rPr>
              <a:t>company that </a:t>
            </a:r>
            <a:r>
              <a:rPr sz="2500" spc="60" dirty="0">
                <a:latin typeface="Tahoma"/>
                <a:cs typeface="Tahoma"/>
              </a:rPr>
              <a:t>issued </a:t>
            </a:r>
            <a:r>
              <a:rPr sz="2500" spc="30" dirty="0">
                <a:latin typeface="Tahoma"/>
                <a:cs typeface="Tahoma"/>
              </a:rPr>
              <a:t>the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stock.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03963" y="1477420"/>
            <a:ext cx="14687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409" dirty="0">
                <a:solidFill>
                  <a:srgbClr val="1736B1"/>
                </a:solidFill>
              </a:rPr>
              <a:t>S</a:t>
            </a:r>
            <a:r>
              <a:rPr sz="3500" spc="-25" dirty="0">
                <a:solidFill>
                  <a:srgbClr val="1736B1"/>
                </a:solidFill>
              </a:rPr>
              <a:t>t</a:t>
            </a:r>
            <a:r>
              <a:rPr sz="3500" spc="150" dirty="0">
                <a:solidFill>
                  <a:srgbClr val="1736B1"/>
                </a:solidFill>
              </a:rPr>
              <a:t>o</a:t>
            </a:r>
            <a:r>
              <a:rPr sz="3500" spc="114" dirty="0">
                <a:solidFill>
                  <a:srgbClr val="1736B1"/>
                </a:solidFill>
              </a:rPr>
              <a:t>c</a:t>
            </a:r>
            <a:r>
              <a:rPr sz="3500" spc="60" dirty="0">
                <a:solidFill>
                  <a:srgbClr val="1736B1"/>
                </a:solidFill>
              </a:rPr>
              <a:t>k</a:t>
            </a:r>
            <a:r>
              <a:rPr sz="3500" spc="245" dirty="0">
                <a:solidFill>
                  <a:srgbClr val="1736B1"/>
                </a:solidFill>
              </a:rPr>
              <a:t>s</a:t>
            </a:r>
            <a:endParaRPr sz="3500"/>
          </a:p>
        </p:txBody>
      </p:sp>
      <p:sp>
        <p:nvSpPr>
          <p:cNvPr id="6" name="object 6"/>
          <p:cNvSpPr/>
          <p:nvPr/>
        </p:nvSpPr>
        <p:spPr>
          <a:xfrm>
            <a:off x="1361413" y="6284563"/>
            <a:ext cx="1694180" cy="1465580"/>
          </a:xfrm>
          <a:custGeom>
            <a:avLst/>
            <a:gdLst/>
            <a:ahLst/>
            <a:cxnLst/>
            <a:rect l="l" t="t" r="r" b="b"/>
            <a:pathLst>
              <a:path w="1694180" h="1465579">
                <a:moveTo>
                  <a:pt x="423466" y="0"/>
                </a:moveTo>
                <a:lnTo>
                  <a:pt x="1270399" y="0"/>
                </a:lnTo>
                <a:lnTo>
                  <a:pt x="1693866" y="732622"/>
                </a:lnTo>
                <a:lnTo>
                  <a:pt x="1270399" y="1465245"/>
                </a:lnTo>
                <a:lnTo>
                  <a:pt x="423466" y="1465245"/>
                </a:lnTo>
                <a:lnTo>
                  <a:pt x="0" y="732622"/>
                </a:lnTo>
                <a:lnTo>
                  <a:pt x="423466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35166" y="6532582"/>
            <a:ext cx="546100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-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61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3963" y="6263359"/>
            <a:ext cx="4404360" cy="297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A066CB"/>
                </a:solidFill>
                <a:latin typeface="Trebuchet MS"/>
                <a:cs typeface="Trebuchet MS"/>
              </a:rPr>
              <a:t>Nifty</a:t>
            </a:r>
            <a:r>
              <a:rPr sz="3500" b="1" spc="-45" dirty="0">
                <a:solidFill>
                  <a:srgbClr val="A066CB"/>
                </a:solidFill>
                <a:latin typeface="Trebuchet MS"/>
                <a:cs typeface="Trebuchet MS"/>
              </a:rPr>
              <a:t> </a:t>
            </a:r>
            <a:r>
              <a:rPr sz="3500" b="1" spc="120" dirty="0">
                <a:solidFill>
                  <a:srgbClr val="A066CB"/>
                </a:solidFill>
                <a:latin typeface="Trebuchet MS"/>
                <a:cs typeface="Trebuchet MS"/>
              </a:rPr>
              <a:t>50</a:t>
            </a:r>
            <a:endParaRPr sz="3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1800"/>
              </a:spcBef>
            </a:pPr>
            <a:r>
              <a:rPr sz="2500" spc="30" dirty="0">
                <a:latin typeface="Tahoma"/>
                <a:cs typeface="Tahoma"/>
              </a:rPr>
              <a:t>Nifty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75" dirty="0">
                <a:latin typeface="Tahoma"/>
                <a:cs typeface="Tahoma"/>
              </a:rPr>
              <a:t>collects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the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sample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20" dirty="0">
                <a:latin typeface="Tahoma"/>
                <a:cs typeface="Tahoma"/>
              </a:rPr>
              <a:t>of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135" dirty="0">
                <a:latin typeface="Tahoma"/>
                <a:cs typeface="Tahoma"/>
              </a:rPr>
              <a:t>50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performing </a:t>
            </a:r>
            <a:r>
              <a:rPr sz="2500" spc="40" dirty="0">
                <a:latin typeface="Tahoma"/>
                <a:cs typeface="Tahoma"/>
              </a:rPr>
              <a:t>and </a:t>
            </a:r>
            <a:r>
              <a:rPr sz="2500" spc="60" dirty="0">
                <a:latin typeface="Tahoma"/>
                <a:cs typeface="Tahoma"/>
              </a:rPr>
              <a:t>luring </a:t>
            </a:r>
            <a:r>
              <a:rPr sz="2500" spc="80" dirty="0">
                <a:latin typeface="Tahoma"/>
                <a:cs typeface="Tahoma"/>
              </a:rPr>
              <a:t>stocks </a:t>
            </a:r>
            <a:r>
              <a:rPr sz="2500" spc="8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on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the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NSE</a:t>
            </a:r>
            <a:endParaRPr sz="2500">
              <a:latin typeface="Tahoma"/>
              <a:cs typeface="Tahoma"/>
            </a:endParaRPr>
          </a:p>
          <a:p>
            <a:pPr marL="12700" marR="170815">
              <a:lnSpc>
                <a:spcPct val="114999"/>
              </a:lnSpc>
            </a:pPr>
            <a:r>
              <a:rPr sz="2500" spc="45" dirty="0">
                <a:latin typeface="Tahoma"/>
                <a:cs typeface="Tahoma"/>
              </a:rPr>
              <a:t>(national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65" dirty="0">
                <a:latin typeface="Tahoma"/>
                <a:cs typeface="Tahoma"/>
              </a:rPr>
              <a:t>stock)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55" dirty="0">
                <a:latin typeface="Tahoma"/>
                <a:cs typeface="Tahoma"/>
              </a:rPr>
              <a:t>to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35" dirty="0">
                <a:latin typeface="Tahoma"/>
                <a:cs typeface="Tahoma"/>
              </a:rPr>
              <a:t>determine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market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trends.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58013" y="1498624"/>
            <a:ext cx="1694180" cy="1465580"/>
          </a:xfrm>
          <a:custGeom>
            <a:avLst/>
            <a:gdLst/>
            <a:ahLst/>
            <a:cxnLst/>
            <a:rect l="l" t="t" r="r" b="b"/>
            <a:pathLst>
              <a:path w="1694179" h="1465580">
                <a:moveTo>
                  <a:pt x="423466" y="0"/>
                </a:moveTo>
                <a:lnTo>
                  <a:pt x="1270399" y="0"/>
                </a:lnTo>
                <a:lnTo>
                  <a:pt x="1693866" y="732622"/>
                </a:lnTo>
                <a:lnTo>
                  <a:pt x="1270399" y="1465245"/>
                </a:lnTo>
                <a:lnTo>
                  <a:pt x="423466" y="1465245"/>
                </a:lnTo>
                <a:lnTo>
                  <a:pt x="0" y="732622"/>
                </a:lnTo>
                <a:lnTo>
                  <a:pt x="423466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42292" y="1746643"/>
            <a:ext cx="725170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endParaRPr sz="61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0563" y="1477420"/>
            <a:ext cx="4624070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solidFill>
                  <a:srgbClr val="A066CB"/>
                </a:solidFill>
                <a:latin typeface="Trebuchet MS"/>
                <a:cs typeface="Trebuchet MS"/>
              </a:rPr>
              <a:t>Trade</a:t>
            </a:r>
            <a:endParaRPr sz="35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1800"/>
              </a:spcBef>
            </a:pPr>
            <a:r>
              <a:rPr sz="2500" spc="75" dirty="0">
                <a:latin typeface="Tahoma"/>
                <a:cs typeface="Tahoma"/>
              </a:rPr>
              <a:t>Stock </a:t>
            </a:r>
            <a:r>
              <a:rPr sz="2500" spc="55" dirty="0">
                <a:latin typeface="Tahoma"/>
                <a:cs typeface="Tahoma"/>
              </a:rPr>
              <a:t>trading </a:t>
            </a:r>
            <a:r>
              <a:rPr sz="2500" spc="40" dirty="0">
                <a:latin typeface="Tahoma"/>
                <a:cs typeface="Tahoma"/>
              </a:rPr>
              <a:t>involves </a:t>
            </a:r>
            <a:r>
              <a:rPr sz="2500" spc="45" dirty="0">
                <a:latin typeface="Tahoma"/>
                <a:cs typeface="Tahoma"/>
              </a:rPr>
              <a:t>buying </a:t>
            </a:r>
            <a:r>
              <a:rPr sz="2500" spc="5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and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60" dirty="0">
                <a:latin typeface="Tahoma"/>
                <a:cs typeface="Tahoma"/>
              </a:rPr>
              <a:t>selling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60" dirty="0">
                <a:latin typeface="Tahoma"/>
                <a:cs typeface="Tahoma"/>
              </a:rPr>
              <a:t>shares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in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companies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55" dirty="0">
                <a:latin typeface="Tahoma"/>
                <a:cs typeface="Tahoma"/>
              </a:rPr>
              <a:t>to </a:t>
            </a:r>
            <a:r>
              <a:rPr sz="2500" spc="20" dirty="0">
                <a:latin typeface="Tahoma"/>
                <a:cs typeface="Tahoma"/>
              </a:rPr>
              <a:t>make </a:t>
            </a:r>
            <a:r>
              <a:rPr sz="2500" spc="25" dirty="0">
                <a:latin typeface="Tahoma"/>
                <a:cs typeface="Tahoma"/>
              </a:rPr>
              <a:t>money </a:t>
            </a:r>
            <a:r>
              <a:rPr sz="2500" spc="45" dirty="0">
                <a:latin typeface="Tahoma"/>
                <a:cs typeface="Tahoma"/>
              </a:rPr>
              <a:t>on </a:t>
            </a:r>
            <a:r>
              <a:rPr sz="2500" spc="50" dirty="0">
                <a:latin typeface="Tahoma"/>
                <a:cs typeface="Tahoma"/>
              </a:rPr>
              <a:t>daily </a:t>
            </a:r>
            <a:r>
              <a:rPr sz="2500" spc="65" dirty="0">
                <a:latin typeface="Tahoma"/>
                <a:cs typeface="Tahoma"/>
              </a:rPr>
              <a:t>price </a:t>
            </a:r>
            <a:r>
              <a:rPr sz="2500" spc="7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changes.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58013" y="6284563"/>
            <a:ext cx="1694180" cy="1465580"/>
          </a:xfrm>
          <a:custGeom>
            <a:avLst/>
            <a:gdLst/>
            <a:ahLst/>
            <a:cxnLst/>
            <a:rect l="l" t="t" r="r" b="b"/>
            <a:pathLst>
              <a:path w="1694179" h="1465579">
                <a:moveTo>
                  <a:pt x="423466" y="0"/>
                </a:moveTo>
                <a:lnTo>
                  <a:pt x="1270399" y="0"/>
                </a:lnTo>
                <a:lnTo>
                  <a:pt x="1693866" y="732622"/>
                </a:lnTo>
                <a:lnTo>
                  <a:pt x="1270399" y="1465245"/>
                </a:lnTo>
                <a:lnTo>
                  <a:pt x="423466" y="1465245"/>
                </a:lnTo>
                <a:lnTo>
                  <a:pt x="0" y="732622"/>
                </a:lnTo>
                <a:lnTo>
                  <a:pt x="423466" y="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62353" y="6532582"/>
            <a:ext cx="485140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6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00563" y="6263359"/>
            <a:ext cx="5537200" cy="341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95" dirty="0">
                <a:solidFill>
                  <a:srgbClr val="1736B1"/>
                </a:solidFill>
                <a:latin typeface="Trebuchet MS"/>
                <a:cs typeface="Trebuchet MS"/>
              </a:rPr>
              <a:t>Recommendation</a:t>
            </a:r>
            <a:r>
              <a:rPr sz="3500" b="1" spc="-3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500" b="1" spc="150" dirty="0">
                <a:solidFill>
                  <a:srgbClr val="1736B1"/>
                </a:solidFill>
                <a:latin typeface="Trebuchet MS"/>
                <a:cs typeface="Trebuchet MS"/>
              </a:rPr>
              <a:t>System</a:t>
            </a:r>
            <a:endParaRPr sz="3500">
              <a:latin typeface="Trebuchet MS"/>
              <a:cs typeface="Trebuchet MS"/>
            </a:endParaRPr>
          </a:p>
          <a:p>
            <a:pPr marL="12700" marR="93980">
              <a:lnSpc>
                <a:spcPct val="114999"/>
              </a:lnSpc>
              <a:spcBef>
                <a:spcPts val="1800"/>
              </a:spcBef>
            </a:pPr>
            <a:r>
              <a:rPr sz="2500" spc="40" dirty="0">
                <a:latin typeface="Tahoma"/>
                <a:cs typeface="Tahoma"/>
              </a:rPr>
              <a:t>Trade</a:t>
            </a:r>
            <a:r>
              <a:rPr sz="2500" spc="-100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recommendation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system</a:t>
            </a:r>
            <a:r>
              <a:rPr sz="2500" spc="-100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based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on </a:t>
            </a:r>
            <a:r>
              <a:rPr sz="2500" spc="60" dirty="0">
                <a:latin typeface="Tahoma"/>
                <a:cs typeface="Tahoma"/>
              </a:rPr>
              <a:t>user-selected </a:t>
            </a:r>
            <a:r>
              <a:rPr sz="2500" spc="75" dirty="0">
                <a:latin typeface="Tahoma"/>
                <a:cs typeface="Tahoma"/>
              </a:rPr>
              <a:t>sectors </a:t>
            </a:r>
            <a:r>
              <a:rPr sz="2500" spc="30" dirty="0">
                <a:latin typeface="Tahoma"/>
                <a:cs typeface="Tahoma"/>
              </a:rPr>
              <a:t>(from Nifty </a:t>
            </a:r>
            <a:r>
              <a:rPr sz="2500" spc="35" dirty="0">
                <a:latin typeface="Tahoma"/>
                <a:cs typeface="Tahoma"/>
              </a:rPr>
              <a:t> </a:t>
            </a:r>
            <a:r>
              <a:rPr sz="2500" spc="55" dirty="0">
                <a:latin typeface="Tahoma"/>
                <a:cs typeface="Tahoma"/>
              </a:rPr>
              <a:t>stocks).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50" dirty="0">
                <a:latin typeface="Tahoma"/>
                <a:cs typeface="Tahoma"/>
              </a:rPr>
              <a:t>From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the</a:t>
            </a:r>
            <a:r>
              <a:rPr sz="2500" spc="-9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filtered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65" dirty="0">
                <a:latin typeface="Tahoma"/>
                <a:cs typeface="Tahoma"/>
              </a:rPr>
              <a:t>securities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100" dirty="0">
                <a:latin typeface="Tahoma"/>
                <a:cs typeface="Tahoma"/>
              </a:rPr>
              <a:t>-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market </a:t>
            </a:r>
            <a:r>
              <a:rPr sz="2500" spc="45" dirty="0">
                <a:latin typeface="Tahoma"/>
                <a:cs typeface="Tahoma"/>
              </a:rPr>
              <a:t>data </a:t>
            </a:r>
            <a:r>
              <a:rPr sz="2500" spc="50" dirty="0">
                <a:latin typeface="Tahoma"/>
                <a:cs typeface="Tahoma"/>
              </a:rPr>
              <a:t>takes </a:t>
            </a:r>
            <a:r>
              <a:rPr sz="2500" spc="30" dirty="0">
                <a:latin typeface="Tahoma"/>
                <a:cs typeface="Tahoma"/>
              </a:rPr>
              <a:t>the </a:t>
            </a:r>
            <a:r>
              <a:rPr sz="2500" spc="60" dirty="0">
                <a:latin typeface="Tahoma"/>
                <a:cs typeface="Tahoma"/>
              </a:rPr>
              <a:t>top </a:t>
            </a:r>
            <a:r>
              <a:rPr sz="2500" spc="85" dirty="0">
                <a:latin typeface="Tahoma"/>
                <a:cs typeface="Tahoma"/>
              </a:rPr>
              <a:t>5 </a:t>
            </a:r>
            <a:r>
              <a:rPr sz="2500" spc="90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performing </a:t>
            </a:r>
            <a:r>
              <a:rPr sz="2500" spc="80" dirty="0">
                <a:latin typeface="Tahoma"/>
                <a:cs typeface="Tahoma"/>
              </a:rPr>
              <a:t>stocks </a:t>
            </a:r>
            <a:r>
              <a:rPr sz="2500" spc="50" dirty="0">
                <a:latin typeface="Tahoma"/>
                <a:cs typeface="Tahoma"/>
              </a:rPr>
              <a:t>based </a:t>
            </a:r>
            <a:r>
              <a:rPr sz="2500" spc="45" dirty="0">
                <a:latin typeface="Tahoma"/>
                <a:cs typeface="Tahoma"/>
              </a:rPr>
              <a:t>on </a:t>
            </a:r>
            <a:r>
              <a:rPr sz="2500" spc="50" dirty="0">
                <a:latin typeface="Tahoma"/>
                <a:cs typeface="Tahoma"/>
              </a:rPr>
              <a:t>their </a:t>
            </a:r>
            <a:r>
              <a:rPr sz="2500" spc="5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growth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over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the</a:t>
            </a:r>
            <a:r>
              <a:rPr sz="2500" spc="-85" dirty="0">
                <a:latin typeface="Tahoma"/>
                <a:cs typeface="Tahoma"/>
              </a:rPr>
              <a:t> </a:t>
            </a:r>
            <a:r>
              <a:rPr sz="2500" spc="70" dirty="0">
                <a:latin typeface="Tahoma"/>
                <a:cs typeface="Tahoma"/>
              </a:rPr>
              <a:t>last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20" dirty="0">
                <a:latin typeface="Tahoma"/>
                <a:cs typeface="Tahoma"/>
              </a:rPr>
              <a:t>two</a:t>
            </a:r>
            <a:r>
              <a:rPr sz="2500" spc="-9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weeks.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105401"/>
            <a:ext cx="7387332" cy="76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104490"/>
            <a:ext cx="76199" cy="815381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5299" y="5105401"/>
            <a:ext cx="7387332" cy="7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012886"/>
            <a:ext cx="91224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1736B1"/>
                </a:solidFill>
              </a:rPr>
              <a:t>Problem</a:t>
            </a:r>
            <a:r>
              <a:rPr spc="-560" dirty="0">
                <a:solidFill>
                  <a:srgbClr val="1736B1"/>
                </a:solidFill>
              </a:rPr>
              <a:t> </a:t>
            </a:r>
            <a:r>
              <a:rPr spc="-15" dirty="0">
                <a:solidFill>
                  <a:srgbClr val="1736B1"/>
                </a:solidFill>
              </a:rPr>
              <a:t>Statement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796093" y="0"/>
            <a:ext cx="7492365" cy="2548890"/>
            <a:chOff x="10796093" y="0"/>
            <a:chExt cx="7492365" cy="2548890"/>
          </a:xfrm>
        </p:grpSpPr>
        <p:sp>
          <p:nvSpPr>
            <p:cNvPr id="4" name="object 4"/>
            <p:cNvSpPr/>
            <p:nvPr/>
          </p:nvSpPr>
          <p:spPr>
            <a:xfrm>
              <a:off x="16722347" y="0"/>
              <a:ext cx="1565910" cy="2548890"/>
            </a:xfrm>
            <a:custGeom>
              <a:avLst/>
              <a:gdLst/>
              <a:ahLst/>
              <a:cxnLst/>
              <a:rect l="l" t="t" r="r" b="b"/>
              <a:pathLst>
                <a:path w="1565909" h="2548890">
                  <a:moveTo>
                    <a:pt x="741778" y="2548551"/>
                  </a:moveTo>
                  <a:lnTo>
                    <a:pt x="1565652" y="2548551"/>
                  </a:lnTo>
                  <a:lnTo>
                    <a:pt x="1565652" y="0"/>
                  </a:lnTo>
                  <a:lnTo>
                    <a:pt x="729735" y="0"/>
                  </a:lnTo>
                  <a:lnTo>
                    <a:pt x="0" y="1265183"/>
                  </a:lnTo>
                  <a:lnTo>
                    <a:pt x="741778" y="2548551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60620" y="0"/>
              <a:ext cx="3692525" cy="2548890"/>
            </a:xfrm>
            <a:custGeom>
              <a:avLst/>
              <a:gdLst/>
              <a:ahLst/>
              <a:cxnLst/>
              <a:rect l="l" t="t" r="r" b="b"/>
              <a:pathLst>
                <a:path w="3692525" h="2548890">
                  <a:moveTo>
                    <a:pt x="738977" y="2548551"/>
                  </a:moveTo>
                  <a:lnTo>
                    <a:pt x="2222641" y="2548551"/>
                  </a:lnTo>
                  <a:lnTo>
                    <a:pt x="3430304" y="453807"/>
                  </a:lnTo>
                  <a:lnTo>
                    <a:pt x="3692100" y="0"/>
                  </a:lnTo>
                  <a:lnTo>
                    <a:pt x="726981" y="0"/>
                  </a:lnTo>
                  <a:lnTo>
                    <a:pt x="466008" y="453807"/>
                  </a:lnTo>
                  <a:lnTo>
                    <a:pt x="466223" y="453915"/>
                  </a:lnTo>
                  <a:lnTo>
                    <a:pt x="0" y="1265183"/>
                  </a:lnTo>
                  <a:lnTo>
                    <a:pt x="738977" y="2548551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96093" y="0"/>
              <a:ext cx="3691254" cy="2548890"/>
            </a:xfrm>
            <a:custGeom>
              <a:avLst/>
              <a:gdLst/>
              <a:ahLst/>
              <a:cxnLst/>
              <a:rect l="l" t="t" r="r" b="b"/>
              <a:pathLst>
                <a:path w="3691255" h="2548890">
                  <a:moveTo>
                    <a:pt x="741777" y="2548551"/>
                  </a:moveTo>
                  <a:lnTo>
                    <a:pt x="2222640" y="2548551"/>
                  </a:lnTo>
                  <a:lnTo>
                    <a:pt x="2964526" y="1265183"/>
                  </a:lnTo>
                  <a:lnTo>
                    <a:pt x="2962264" y="1261410"/>
                  </a:lnTo>
                  <a:lnTo>
                    <a:pt x="3691010" y="0"/>
                  </a:lnTo>
                  <a:lnTo>
                    <a:pt x="726683" y="0"/>
                  </a:lnTo>
                  <a:lnTo>
                    <a:pt x="501878" y="390307"/>
                  </a:lnTo>
                  <a:lnTo>
                    <a:pt x="503925" y="391493"/>
                  </a:lnTo>
                  <a:lnTo>
                    <a:pt x="0" y="1265185"/>
                  </a:lnTo>
                  <a:lnTo>
                    <a:pt x="741777" y="2548551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4" y="5723417"/>
            <a:ext cx="161925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4" y="6961667"/>
            <a:ext cx="161925" cy="161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6000" y="3106802"/>
            <a:ext cx="15587344" cy="481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b="1" spc="165" dirty="0">
                <a:solidFill>
                  <a:srgbClr val="1736B1"/>
                </a:solidFill>
                <a:latin typeface="Trebuchet MS"/>
                <a:cs typeface="Trebuchet MS"/>
              </a:rPr>
              <a:t>Constructing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05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75" dirty="0">
                <a:solidFill>
                  <a:srgbClr val="1736B1"/>
                </a:solidFill>
                <a:latin typeface="Trebuchet MS"/>
                <a:cs typeface="Trebuchet MS"/>
              </a:rPr>
              <a:t>trade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20" dirty="0">
                <a:solidFill>
                  <a:srgbClr val="1736B1"/>
                </a:solidFill>
                <a:latin typeface="Trebuchet MS"/>
                <a:cs typeface="Trebuchet MS"/>
              </a:rPr>
              <a:t>recommendation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85" dirty="0">
                <a:solidFill>
                  <a:srgbClr val="1736B1"/>
                </a:solidFill>
                <a:latin typeface="Trebuchet MS"/>
                <a:cs typeface="Trebuchet MS"/>
              </a:rPr>
              <a:t>system</a:t>
            </a:r>
            <a:r>
              <a:rPr sz="4500" b="1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200" dirty="0">
                <a:solidFill>
                  <a:srgbClr val="1736B1"/>
                </a:solidFill>
                <a:latin typeface="Trebuchet MS"/>
                <a:cs typeface="Trebuchet MS"/>
              </a:rPr>
              <a:t>based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10" dirty="0">
                <a:solidFill>
                  <a:srgbClr val="1736B1"/>
                </a:solidFill>
                <a:latin typeface="Trebuchet MS"/>
                <a:cs typeface="Trebuchet MS"/>
              </a:rPr>
              <a:t>on </a:t>
            </a:r>
            <a:r>
              <a:rPr sz="4500" b="1" spc="-134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40" dirty="0">
                <a:solidFill>
                  <a:srgbClr val="1736B1"/>
                </a:solidFill>
                <a:latin typeface="Trebuchet MS"/>
                <a:cs typeface="Trebuchet MS"/>
              </a:rPr>
              <a:t>User-selected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70" dirty="0">
                <a:solidFill>
                  <a:srgbClr val="1736B1"/>
                </a:solidFill>
                <a:latin typeface="Trebuchet MS"/>
                <a:cs typeface="Trebuchet MS"/>
              </a:rPr>
              <a:t>sectors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120" dirty="0">
                <a:solidFill>
                  <a:srgbClr val="1736B1"/>
                </a:solidFill>
                <a:latin typeface="Trebuchet MS"/>
                <a:cs typeface="Trebuchet MS"/>
              </a:rPr>
              <a:t>(from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20" dirty="0">
                <a:solidFill>
                  <a:srgbClr val="1736B1"/>
                </a:solidFill>
                <a:latin typeface="Trebuchet MS"/>
                <a:cs typeface="Trebuchet MS"/>
              </a:rPr>
              <a:t>Nifty</a:t>
            </a:r>
            <a:r>
              <a:rPr sz="4500" b="1" spc="-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4500" b="1" spc="220" dirty="0">
                <a:solidFill>
                  <a:srgbClr val="1736B1"/>
                </a:solidFill>
                <a:latin typeface="Trebuchet MS"/>
                <a:cs typeface="Trebuchet MS"/>
              </a:rPr>
              <a:t>stocks)</a:t>
            </a:r>
            <a:endParaRPr sz="4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350">
              <a:latin typeface="Trebuchet MS"/>
              <a:cs typeface="Trebuchet MS"/>
            </a:endParaRPr>
          </a:p>
          <a:p>
            <a:pPr marL="767715" marR="591820">
              <a:lnSpc>
                <a:spcPct val="116100"/>
              </a:lnSpc>
            </a:pPr>
            <a:r>
              <a:rPr sz="3500" spc="110" dirty="0">
                <a:latin typeface="Tahoma"/>
                <a:cs typeface="Tahoma"/>
                <a:hlinkClick r:id="rId3"/>
              </a:rPr>
              <a:t>Users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80" dirty="0">
                <a:latin typeface="Tahoma"/>
                <a:cs typeface="Tahoma"/>
                <a:hlinkClick r:id="rId3"/>
              </a:rPr>
              <a:t>can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90" dirty="0">
                <a:latin typeface="Tahoma"/>
                <a:cs typeface="Tahoma"/>
                <a:hlinkClick r:id="rId3"/>
              </a:rPr>
              <a:t>select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80" dirty="0">
                <a:latin typeface="Tahoma"/>
                <a:cs typeface="Tahoma"/>
                <a:hlinkClick r:id="rId3"/>
              </a:rPr>
              <a:t>to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50" dirty="0">
                <a:latin typeface="Tahoma"/>
                <a:cs typeface="Tahoma"/>
                <a:hlinkClick r:id="rId3"/>
              </a:rPr>
              <a:t>save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any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25" dirty="0">
                <a:latin typeface="Tahoma"/>
                <a:cs typeface="Tahoma"/>
                <a:hlinkClick r:id="rId3"/>
              </a:rPr>
              <a:t>of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the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60" dirty="0">
                <a:latin typeface="Tahoma"/>
                <a:cs typeface="Tahoma"/>
                <a:hlinkClick r:id="rId3"/>
              </a:rPr>
              <a:t>recommended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110" dirty="0">
                <a:latin typeface="Tahoma"/>
                <a:cs typeface="Tahoma"/>
                <a:hlinkClick r:id="rId3"/>
              </a:rPr>
              <a:t>stocks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35" dirty="0">
                <a:latin typeface="Tahoma"/>
                <a:cs typeface="Tahoma"/>
                <a:hlinkClick r:id="rId3"/>
              </a:rPr>
              <a:t>with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65" dirty="0">
                <a:latin typeface="Tahoma"/>
                <a:cs typeface="Tahoma"/>
                <a:hlinkClick r:id="rId3"/>
              </a:rPr>
              <a:t>quantity </a:t>
            </a:r>
            <a:r>
              <a:rPr sz="3500" spc="-1080" dirty="0">
                <a:latin typeface="Tahoma"/>
                <a:cs typeface="Tahoma"/>
                <a:hlinkClick r:id="rId3"/>
              </a:rPr>
              <a:t> </a:t>
            </a:r>
            <a:r>
              <a:rPr sz="3500" spc="60" dirty="0">
                <a:latin typeface="Tahoma"/>
                <a:cs typeface="Tahoma"/>
                <a:hlinkClick r:id="rId3"/>
              </a:rPr>
              <a:t>and</a:t>
            </a:r>
            <a:r>
              <a:rPr sz="3500" spc="-120" dirty="0">
                <a:latin typeface="Tahoma"/>
                <a:cs typeface="Tahoma"/>
                <a:hlinkClick r:id="rId3"/>
              </a:rPr>
              <a:t> </a:t>
            </a:r>
            <a:r>
              <a:rPr sz="3500" spc="90" dirty="0">
                <a:latin typeface="Tahoma"/>
                <a:cs typeface="Tahoma"/>
                <a:hlinkClick r:id="rId3"/>
              </a:rPr>
              <a:t>current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55" dirty="0">
                <a:latin typeface="Tahoma"/>
                <a:cs typeface="Tahoma"/>
                <a:hlinkClick r:id="rId3"/>
              </a:rPr>
              <a:t>market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30" dirty="0">
                <a:latin typeface="Tahoma"/>
                <a:cs typeface="Tahoma"/>
                <a:hlinkClick r:id="rId3"/>
              </a:rPr>
              <a:t>price·</a:t>
            </a:r>
            <a:endParaRPr sz="3500">
              <a:latin typeface="Tahoma"/>
              <a:cs typeface="Tahoma"/>
            </a:endParaRPr>
          </a:p>
          <a:p>
            <a:pPr marL="767715" marR="948055">
              <a:lnSpc>
                <a:spcPts val="4880"/>
              </a:lnSpc>
              <a:spcBef>
                <a:spcPts val="90"/>
              </a:spcBef>
            </a:pPr>
            <a:r>
              <a:rPr sz="3500" spc="-10" dirty="0">
                <a:latin typeface="Tahoma"/>
                <a:cs typeface="Tahoma"/>
                <a:hlinkClick r:id="rId3"/>
              </a:rPr>
              <a:t>When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the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85" dirty="0">
                <a:latin typeface="Tahoma"/>
                <a:cs typeface="Tahoma"/>
                <a:hlinkClick r:id="rId3"/>
              </a:rPr>
              <a:t>user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105" dirty="0">
                <a:latin typeface="Tahoma"/>
                <a:cs typeface="Tahoma"/>
                <a:hlinkClick r:id="rId3"/>
              </a:rPr>
              <a:t>logs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60" dirty="0">
                <a:latin typeface="Tahoma"/>
                <a:cs typeface="Tahoma"/>
                <a:hlinkClick r:id="rId3"/>
              </a:rPr>
              <a:t>in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65" dirty="0">
                <a:latin typeface="Tahoma"/>
                <a:cs typeface="Tahoma"/>
                <a:hlinkClick r:id="rId3"/>
              </a:rPr>
              <a:t>again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the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85" dirty="0">
                <a:latin typeface="Tahoma"/>
                <a:cs typeface="Tahoma"/>
                <a:hlinkClick r:id="rId3"/>
              </a:rPr>
              <a:t>user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85" dirty="0">
                <a:latin typeface="Tahoma"/>
                <a:cs typeface="Tahoma"/>
                <a:hlinkClick r:id="rId3"/>
              </a:rPr>
              <a:t>should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be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65" dirty="0">
                <a:latin typeface="Tahoma"/>
                <a:cs typeface="Tahoma"/>
                <a:hlinkClick r:id="rId3"/>
              </a:rPr>
              <a:t>able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80" dirty="0">
                <a:latin typeface="Tahoma"/>
                <a:cs typeface="Tahoma"/>
                <a:hlinkClick r:id="rId3"/>
              </a:rPr>
              <a:t>to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55" dirty="0">
                <a:latin typeface="Tahoma"/>
                <a:cs typeface="Tahoma"/>
                <a:hlinkClick r:id="rId3"/>
              </a:rPr>
              <a:t>see</a:t>
            </a:r>
            <a:r>
              <a:rPr sz="3500" spc="-110" dirty="0">
                <a:latin typeface="Tahoma"/>
                <a:cs typeface="Tahoma"/>
                <a:hlinkClick r:id="rId3"/>
              </a:rPr>
              <a:t> </a:t>
            </a:r>
            <a:r>
              <a:rPr sz="3500" spc="45" dirty="0">
                <a:latin typeface="Tahoma"/>
                <a:cs typeface="Tahoma"/>
                <a:hlinkClick r:id="rId3"/>
              </a:rPr>
              <a:t>the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55" dirty="0">
                <a:latin typeface="Tahoma"/>
                <a:cs typeface="Tahoma"/>
                <a:hlinkClick r:id="rId3"/>
              </a:rPr>
              <a:t>saved </a:t>
            </a:r>
            <a:r>
              <a:rPr sz="3500" spc="-1080" dirty="0">
                <a:latin typeface="Tahoma"/>
                <a:cs typeface="Tahoma"/>
                <a:hlinkClick r:id="rId3"/>
              </a:rPr>
              <a:t> </a:t>
            </a:r>
            <a:r>
              <a:rPr sz="3500" spc="110" dirty="0">
                <a:latin typeface="Tahoma"/>
                <a:cs typeface="Tahoma"/>
                <a:hlinkClick r:id="rId3"/>
              </a:rPr>
              <a:t>stocks</a:t>
            </a:r>
            <a:r>
              <a:rPr sz="3500" spc="-120" dirty="0">
                <a:latin typeface="Tahoma"/>
                <a:cs typeface="Tahoma"/>
                <a:hlinkClick r:id="rId3"/>
              </a:rPr>
              <a:t> </a:t>
            </a:r>
            <a:r>
              <a:rPr sz="3500" spc="60" dirty="0">
                <a:latin typeface="Tahoma"/>
                <a:cs typeface="Tahoma"/>
                <a:hlinkClick r:id="rId3"/>
              </a:rPr>
              <a:t>and</a:t>
            </a:r>
            <a:r>
              <a:rPr sz="3500" spc="-114" dirty="0">
                <a:latin typeface="Tahoma"/>
                <a:cs typeface="Tahoma"/>
                <a:hlinkClick r:id="rId3"/>
              </a:rPr>
              <a:t> </a:t>
            </a:r>
            <a:r>
              <a:rPr sz="3500" spc="70" dirty="0">
                <a:latin typeface="Tahoma"/>
                <a:cs typeface="Tahoma"/>
                <a:hlinkClick r:id="rId3"/>
              </a:rPr>
              <a:t>stats.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222" y="1012892"/>
            <a:ext cx="96983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5" dirty="0">
                <a:solidFill>
                  <a:srgbClr val="1736B1"/>
                </a:solidFill>
              </a:rPr>
              <a:t>S</a:t>
            </a:r>
            <a:r>
              <a:rPr spc="35" dirty="0">
                <a:solidFill>
                  <a:srgbClr val="1736B1"/>
                </a:solidFill>
              </a:rPr>
              <a:t>c</a:t>
            </a:r>
            <a:r>
              <a:rPr spc="114" dirty="0">
                <a:solidFill>
                  <a:srgbClr val="1736B1"/>
                </a:solidFill>
              </a:rPr>
              <a:t>o</a:t>
            </a:r>
            <a:r>
              <a:rPr spc="85" dirty="0">
                <a:solidFill>
                  <a:srgbClr val="1736B1"/>
                </a:solidFill>
              </a:rPr>
              <a:t>p</a:t>
            </a:r>
            <a:r>
              <a:rPr spc="-135" dirty="0">
                <a:solidFill>
                  <a:srgbClr val="1736B1"/>
                </a:solidFill>
              </a:rPr>
              <a:t>e</a:t>
            </a:r>
            <a:r>
              <a:rPr spc="-490" dirty="0">
                <a:solidFill>
                  <a:srgbClr val="1736B1"/>
                </a:solidFill>
              </a:rPr>
              <a:t> </a:t>
            </a:r>
            <a:r>
              <a:rPr spc="114" dirty="0">
                <a:solidFill>
                  <a:srgbClr val="1736B1"/>
                </a:solidFill>
              </a:rPr>
              <a:t>o</a:t>
            </a:r>
            <a:r>
              <a:rPr spc="-385" dirty="0">
                <a:solidFill>
                  <a:srgbClr val="1736B1"/>
                </a:solidFill>
              </a:rPr>
              <a:t>f</a:t>
            </a:r>
            <a:r>
              <a:rPr spc="-490" dirty="0">
                <a:solidFill>
                  <a:srgbClr val="1736B1"/>
                </a:solidFill>
              </a:rPr>
              <a:t> </a:t>
            </a:r>
            <a:r>
              <a:rPr spc="-200" dirty="0">
                <a:solidFill>
                  <a:srgbClr val="1736B1"/>
                </a:solidFill>
              </a:rPr>
              <a:t>T</a:t>
            </a:r>
            <a:r>
              <a:rPr spc="5" dirty="0">
                <a:solidFill>
                  <a:srgbClr val="1736B1"/>
                </a:solidFill>
              </a:rPr>
              <a:t>h</a:t>
            </a:r>
            <a:r>
              <a:rPr spc="-135" dirty="0">
                <a:solidFill>
                  <a:srgbClr val="1736B1"/>
                </a:solidFill>
              </a:rPr>
              <a:t>e</a:t>
            </a:r>
            <a:r>
              <a:rPr spc="-490" dirty="0">
                <a:solidFill>
                  <a:srgbClr val="1736B1"/>
                </a:solidFill>
              </a:rPr>
              <a:t> </a:t>
            </a:r>
            <a:r>
              <a:rPr spc="135" dirty="0">
                <a:solidFill>
                  <a:srgbClr val="1736B1"/>
                </a:solidFill>
              </a:rPr>
              <a:t>P</a:t>
            </a:r>
            <a:r>
              <a:rPr spc="-145" dirty="0">
                <a:solidFill>
                  <a:srgbClr val="1736B1"/>
                </a:solidFill>
              </a:rPr>
              <a:t>r</a:t>
            </a:r>
            <a:r>
              <a:rPr spc="114" dirty="0">
                <a:solidFill>
                  <a:srgbClr val="1736B1"/>
                </a:solidFill>
              </a:rPr>
              <a:t>o</a:t>
            </a:r>
            <a:r>
              <a:rPr spc="-740" dirty="0">
                <a:solidFill>
                  <a:srgbClr val="1736B1"/>
                </a:solidFill>
              </a:rPr>
              <a:t>j</a:t>
            </a:r>
            <a:r>
              <a:rPr spc="-140" dirty="0">
                <a:solidFill>
                  <a:srgbClr val="1736B1"/>
                </a:solidFill>
              </a:rPr>
              <a:t>e</a:t>
            </a:r>
            <a:r>
              <a:rPr spc="35" dirty="0">
                <a:solidFill>
                  <a:srgbClr val="1736B1"/>
                </a:solidFill>
              </a:rPr>
              <a:t>c</a:t>
            </a:r>
            <a:r>
              <a:rPr spc="-290" dirty="0">
                <a:solidFill>
                  <a:srgbClr val="1736B1"/>
                </a:solidFill>
              </a:rPr>
              <a:t>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397" y="3590928"/>
            <a:ext cx="161925" cy="1619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6995" marR="467995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SECTOR-WISE</a:t>
            </a:r>
            <a:r>
              <a:rPr spc="-25" dirty="0"/>
              <a:t> </a:t>
            </a:r>
            <a:r>
              <a:rPr spc="90" dirty="0"/>
              <a:t>recommendation</a:t>
            </a:r>
            <a:r>
              <a:rPr spc="-25" dirty="0"/>
              <a:t> </a:t>
            </a:r>
            <a:r>
              <a:rPr spc="-10" dirty="0"/>
              <a:t>of</a:t>
            </a:r>
            <a:r>
              <a:rPr spc="-20" dirty="0"/>
              <a:t> </a:t>
            </a:r>
            <a:r>
              <a:rPr spc="55" dirty="0"/>
              <a:t>top </a:t>
            </a:r>
            <a:r>
              <a:rPr spc="-1040" dirty="0"/>
              <a:t> </a:t>
            </a:r>
            <a:r>
              <a:rPr spc="150" dirty="0"/>
              <a:t>stocks </a:t>
            </a:r>
            <a:r>
              <a:rPr spc="40" dirty="0"/>
              <a:t>from </a:t>
            </a:r>
            <a:r>
              <a:rPr spc="125" dirty="0"/>
              <a:t>NIFTY </a:t>
            </a:r>
            <a:r>
              <a:rPr spc="35" dirty="0"/>
              <a:t>fetched </a:t>
            </a:r>
            <a:r>
              <a:rPr spc="40" dirty="0"/>
              <a:t>from </a:t>
            </a:r>
            <a:r>
              <a:rPr spc="5" dirty="0"/>
              <a:t>the </a:t>
            </a:r>
            <a:r>
              <a:rPr spc="10" dirty="0"/>
              <a:t> </a:t>
            </a:r>
            <a:r>
              <a:rPr spc="95" dirty="0"/>
              <a:t>Yahoo</a:t>
            </a:r>
            <a:r>
              <a:rPr spc="-10" dirty="0"/>
              <a:t> </a:t>
            </a:r>
            <a:r>
              <a:rPr spc="55" dirty="0"/>
              <a:t>Finance</a:t>
            </a:r>
            <a:r>
              <a:rPr spc="-5" dirty="0"/>
              <a:t> </a:t>
            </a:r>
            <a:r>
              <a:rPr spc="280" dirty="0"/>
              <a:t>API</a:t>
            </a:r>
          </a:p>
          <a:p>
            <a:pPr marL="6436995" marR="5080">
              <a:lnSpc>
                <a:spcPct val="100000"/>
              </a:lnSpc>
              <a:spcBef>
                <a:spcPts val="4200"/>
              </a:spcBef>
            </a:pPr>
            <a:r>
              <a:rPr spc="175" dirty="0"/>
              <a:t>Saving</a:t>
            </a:r>
            <a:r>
              <a:rPr spc="-10" dirty="0"/>
              <a:t> </a:t>
            </a:r>
            <a:r>
              <a:rPr spc="40" dirty="0"/>
              <a:t>them</a:t>
            </a:r>
            <a:r>
              <a:rPr spc="-5" dirty="0"/>
              <a:t> </a:t>
            </a:r>
            <a:r>
              <a:rPr spc="210" dirty="0"/>
              <a:t>as</a:t>
            </a:r>
            <a:r>
              <a:rPr spc="-10" dirty="0"/>
              <a:t> </a:t>
            </a:r>
            <a:r>
              <a:rPr spc="40" dirty="0"/>
              <a:t>per</a:t>
            </a:r>
            <a:r>
              <a:rPr spc="-5" dirty="0"/>
              <a:t> </a:t>
            </a:r>
            <a:r>
              <a:rPr spc="10" dirty="0"/>
              <a:t>their</a:t>
            </a:r>
            <a:r>
              <a:rPr spc="-10" dirty="0"/>
              <a:t> </a:t>
            </a:r>
            <a:r>
              <a:rPr spc="45" dirty="0"/>
              <a:t>current</a:t>
            </a:r>
            <a:r>
              <a:rPr spc="-5" dirty="0"/>
              <a:t> </a:t>
            </a:r>
            <a:r>
              <a:rPr spc="55" dirty="0"/>
              <a:t>market </a:t>
            </a:r>
            <a:r>
              <a:rPr spc="-1040" dirty="0"/>
              <a:t> </a:t>
            </a:r>
            <a:r>
              <a:rPr spc="95" dirty="0"/>
              <a:t>prices </a:t>
            </a:r>
            <a:r>
              <a:rPr spc="110" dirty="0"/>
              <a:t>and </a:t>
            </a:r>
            <a:r>
              <a:rPr spc="55" dirty="0"/>
              <a:t>quantity </a:t>
            </a:r>
            <a:r>
              <a:rPr spc="5" dirty="0"/>
              <a:t>for the </a:t>
            </a:r>
            <a:r>
              <a:rPr spc="15" dirty="0"/>
              <a:t>future </a:t>
            </a:r>
            <a:r>
              <a:rPr spc="20" dirty="0"/>
              <a:t> </a:t>
            </a:r>
            <a:r>
              <a:rPr spc="30" dirty="0"/>
              <a:t>reference</a:t>
            </a:r>
          </a:p>
          <a:p>
            <a:pPr marL="6436995" marR="534670">
              <a:lnSpc>
                <a:spcPct val="100000"/>
              </a:lnSpc>
              <a:spcBef>
                <a:spcPts val="4200"/>
              </a:spcBef>
            </a:pPr>
            <a:r>
              <a:rPr spc="170" dirty="0"/>
              <a:t>Users</a:t>
            </a:r>
            <a:r>
              <a:rPr spc="-15" dirty="0"/>
              <a:t> </a:t>
            </a:r>
            <a:r>
              <a:rPr spc="100" dirty="0"/>
              <a:t>can</a:t>
            </a:r>
            <a:r>
              <a:rPr spc="-10" dirty="0"/>
              <a:t> </a:t>
            </a:r>
            <a:r>
              <a:rPr spc="90" dirty="0"/>
              <a:t>easily</a:t>
            </a:r>
            <a:r>
              <a:rPr spc="-10" dirty="0"/>
              <a:t> </a:t>
            </a:r>
            <a:r>
              <a:rPr spc="110" dirty="0"/>
              <a:t>see</a:t>
            </a:r>
            <a:r>
              <a:rPr spc="-15" dirty="0"/>
              <a:t> </a:t>
            </a:r>
            <a:r>
              <a:rPr spc="85" dirty="0"/>
              <a:t>previously</a:t>
            </a:r>
            <a:r>
              <a:rPr spc="-10" dirty="0"/>
              <a:t> </a:t>
            </a:r>
            <a:r>
              <a:rPr spc="125" dirty="0"/>
              <a:t>saved </a:t>
            </a:r>
            <a:r>
              <a:rPr spc="-1040" dirty="0"/>
              <a:t> </a:t>
            </a:r>
            <a:r>
              <a:rPr spc="150" dirty="0"/>
              <a:t>stocks</a:t>
            </a:r>
            <a:r>
              <a:rPr spc="-10" dirty="0"/>
              <a:t> </a:t>
            </a:r>
            <a:r>
              <a:rPr spc="125" dirty="0"/>
              <a:t>saved</a:t>
            </a:r>
            <a:r>
              <a:rPr spc="-5" dirty="0"/>
              <a:t> </a:t>
            </a:r>
            <a:r>
              <a:rPr spc="65" dirty="0"/>
              <a:t>by</a:t>
            </a:r>
            <a:r>
              <a:rPr spc="-10" dirty="0"/>
              <a:t> </a:t>
            </a:r>
            <a:r>
              <a:rPr spc="-5" dirty="0"/>
              <a:t>them.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397" y="5724527"/>
            <a:ext cx="161925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397" y="7858128"/>
            <a:ext cx="161925" cy="161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6834229" cy="102869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516921" y="527"/>
            <a:ext cx="771525" cy="10286365"/>
          </a:xfrm>
          <a:custGeom>
            <a:avLst/>
            <a:gdLst/>
            <a:ahLst/>
            <a:cxnLst/>
            <a:rect l="l" t="t" r="r" b="b"/>
            <a:pathLst>
              <a:path w="771525" h="10286365">
                <a:moveTo>
                  <a:pt x="771078" y="0"/>
                </a:moveTo>
                <a:lnTo>
                  <a:pt x="771078" y="10285856"/>
                </a:lnTo>
                <a:lnTo>
                  <a:pt x="0" y="9840966"/>
                </a:lnTo>
                <a:lnTo>
                  <a:pt x="0" y="444889"/>
                </a:lnTo>
                <a:lnTo>
                  <a:pt x="771078" y="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8057" y="2564028"/>
            <a:ext cx="12401549" cy="6896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3391" y="404876"/>
            <a:ext cx="96418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System</a:t>
            </a:r>
            <a:r>
              <a:rPr spc="-555" dirty="0"/>
              <a:t> </a:t>
            </a:r>
            <a:r>
              <a:rPr spc="-95" dirty="0"/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613265" cy="2178050"/>
          </a:xfrm>
          <a:custGeom>
            <a:avLst/>
            <a:gdLst/>
            <a:ahLst/>
            <a:cxnLst/>
            <a:rect l="l" t="t" r="r" b="b"/>
            <a:pathLst>
              <a:path w="9613265" h="2178050">
                <a:moveTo>
                  <a:pt x="8355860" y="2177534"/>
                </a:moveTo>
                <a:lnTo>
                  <a:pt x="0" y="2177534"/>
                </a:lnTo>
                <a:lnTo>
                  <a:pt x="0" y="0"/>
                </a:lnTo>
                <a:lnTo>
                  <a:pt x="9612981" y="0"/>
                </a:lnTo>
                <a:lnTo>
                  <a:pt x="8355860" y="2177534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633" y="484220"/>
            <a:ext cx="64693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60" dirty="0"/>
              <a:t>Business</a:t>
            </a:r>
            <a:r>
              <a:rPr sz="7000" spc="-70" dirty="0"/>
              <a:t> </a:t>
            </a:r>
            <a:r>
              <a:rPr sz="7000" spc="215" dirty="0"/>
              <a:t>Logic</a:t>
            </a:r>
            <a:endParaRPr sz="7000"/>
          </a:p>
        </p:txBody>
      </p:sp>
      <p:sp>
        <p:nvSpPr>
          <p:cNvPr id="4" name="object 4"/>
          <p:cNvSpPr txBox="1"/>
          <p:nvPr/>
        </p:nvSpPr>
        <p:spPr>
          <a:xfrm>
            <a:off x="1120567" y="2682875"/>
            <a:ext cx="15695930" cy="6302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0815">
              <a:lnSpc>
                <a:spcPct val="116700"/>
              </a:lnSpc>
              <a:spcBef>
                <a:spcPts val="95"/>
              </a:spcBef>
            </a:pPr>
            <a:r>
              <a:rPr sz="3000" b="1" spc="-15" dirty="0">
                <a:solidFill>
                  <a:srgbClr val="1736B1"/>
                </a:solidFill>
                <a:latin typeface="Trebuchet MS"/>
                <a:cs typeface="Trebuchet MS"/>
              </a:rPr>
              <a:t>Trade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" dirty="0">
                <a:solidFill>
                  <a:srgbClr val="1736B1"/>
                </a:solidFill>
                <a:latin typeface="Trebuchet MS"/>
                <a:cs typeface="Trebuchet MS"/>
              </a:rPr>
              <a:t>recommendation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45" dirty="0">
                <a:solidFill>
                  <a:srgbClr val="1736B1"/>
                </a:solidFill>
                <a:latin typeface="Trebuchet MS"/>
                <a:cs typeface="Trebuchet MS"/>
              </a:rPr>
              <a:t>system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5" dirty="0">
                <a:solidFill>
                  <a:srgbClr val="1736B1"/>
                </a:solidFill>
                <a:latin typeface="Trebuchet MS"/>
                <a:cs typeface="Trebuchet MS"/>
              </a:rPr>
              <a:t>takes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1736B1"/>
                </a:solidFill>
                <a:latin typeface="Trebuchet MS"/>
                <a:cs typeface="Trebuchet MS"/>
              </a:rPr>
              <a:t>live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1736B1"/>
                </a:solidFill>
                <a:latin typeface="Trebuchet MS"/>
                <a:cs typeface="Trebuchet MS"/>
              </a:rPr>
              <a:t>market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5" dirty="0">
                <a:solidFill>
                  <a:srgbClr val="1736B1"/>
                </a:solidFill>
                <a:latin typeface="Trebuchet MS"/>
                <a:cs typeface="Trebuchet MS"/>
              </a:rPr>
              <a:t>data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1736B1"/>
                </a:solidFill>
                <a:latin typeface="Trebuchet MS"/>
                <a:cs typeface="Trebuchet MS"/>
              </a:rPr>
              <a:t>for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5" dirty="0">
                <a:solidFill>
                  <a:srgbClr val="1736B1"/>
                </a:solidFill>
                <a:latin typeface="Trebuchet MS"/>
                <a:cs typeface="Trebuchet MS"/>
              </a:rPr>
              <a:t>specific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sector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0" dirty="0">
                <a:solidFill>
                  <a:srgbClr val="1736B1"/>
                </a:solidFill>
                <a:latin typeface="Trebuchet MS"/>
                <a:cs typeface="Trebuchet MS"/>
              </a:rPr>
              <a:t>from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Yahoo </a:t>
            </a:r>
            <a:r>
              <a:rPr sz="3000" b="1" spc="-8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1736B1"/>
                </a:solidFill>
                <a:latin typeface="Trebuchet MS"/>
                <a:cs typeface="Trebuchet MS"/>
              </a:rPr>
              <a:t>finance</a:t>
            </a:r>
            <a:r>
              <a:rPr sz="3000" b="1" spc="-1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75" dirty="0">
                <a:solidFill>
                  <a:srgbClr val="1736B1"/>
                </a:solidFill>
                <a:latin typeface="Trebuchet MS"/>
                <a:cs typeface="Trebuchet MS"/>
              </a:rPr>
              <a:t>API.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000" b="1" spc="5" dirty="0">
                <a:solidFill>
                  <a:srgbClr val="1736B1"/>
                </a:solidFill>
                <a:latin typeface="Trebuchet MS"/>
                <a:cs typeface="Trebuchet MS"/>
              </a:rPr>
              <a:t>Data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1736B1"/>
                </a:solidFill>
                <a:latin typeface="Trebuchet MS"/>
                <a:cs typeface="Trebuchet MS"/>
              </a:rPr>
              <a:t>for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each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30" dirty="0">
                <a:solidFill>
                  <a:srgbClr val="1736B1"/>
                </a:solidFill>
                <a:latin typeface="Trebuchet MS"/>
                <a:cs typeface="Trebuchet MS"/>
              </a:rPr>
              <a:t>company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736B1"/>
                </a:solidFill>
                <a:latin typeface="Trebuchet MS"/>
                <a:cs typeface="Trebuchet MS"/>
              </a:rPr>
              <a:t>is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1736B1"/>
                </a:solidFill>
                <a:latin typeface="Trebuchet MS"/>
                <a:cs typeface="Trebuchet MS"/>
              </a:rPr>
              <a:t>taken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0" dirty="0">
                <a:solidFill>
                  <a:srgbClr val="1736B1"/>
                </a:solidFill>
                <a:latin typeface="Trebuchet MS"/>
                <a:cs typeface="Trebuchet MS"/>
              </a:rPr>
              <a:t>over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7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5" dirty="0">
                <a:solidFill>
                  <a:srgbClr val="1736B1"/>
                </a:solidFill>
                <a:latin typeface="Trebuchet MS"/>
                <a:cs typeface="Trebuchet MS"/>
              </a:rPr>
              <a:t>period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1736B1"/>
                </a:solidFill>
                <a:latin typeface="Trebuchet MS"/>
                <a:cs typeface="Trebuchet MS"/>
              </a:rPr>
              <a:t>of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" dirty="0">
                <a:solidFill>
                  <a:srgbClr val="1736B1"/>
                </a:solidFill>
                <a:latin typeface="Trebuchet MS"/>
                <a:cs typeface="Trebuchet MS"/>
              </a:rPr>
              <a:t>2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40" dirty="0">
                <a:solidFill>
                  <a:srgbClr val="1736B1"/>
                </a:solidFill>
                <a:latin typeface="Trebuchet MS"/>
                <a:cs typeface="Trebuchet MS"/>
              </a:rPr>
              <a:t>weeks.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839469">
              <a:lnSpc>
                <a:spcPct val="116700"/>
              </a:lnSpc>
              <a:spcBef>
                <a:spcPts val="5"/>
              </a:spcBef>
            </a:pPr>
            <a:r>
              <a:rPr sz="3000" b="1" spc="-15" dirty="0">
                <a:solidFill>
                  <a:srgbClr val="1736B1"/>
                </a:solidFill>
                <a:latin typeface="Trebuchet MS"/>
                <a:cs typeface="Trebuchet MS"/>
              </a:rPr>
              <a:t>To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" dirty="0">
                <a:solidFill>
                  <a:srgbClr val="1736B1"/>
                </a:solidFill>
                <a:latin typeface="Trebuchet MS"/>
                <a:cs typeface="Trebuchet MS"/>
              </a:rPr>
              <a:t>recommend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736B1"/>
                </a:solidFill>
                <a:latin typeface="Trebuchet MS"/>
                <a:cs typeface="Trebuchet MS"/>
              </a:rPr>
              <a:t>top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performing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5" dirty="0">
                <a:solidFill>
                  <a:srgbClr val="1736B1"/>
                </a:solidFill>
                <a:latin typeface="Trebuchet MS"/>
                <a:cs typeface="Trebuchet MS"/>
              </a:rPr>
              <a:t>stocks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25" dirty="0">
                <a:solidFill>
                  <a:srgbClr val="1736B1"/>
                </a:solidFill>
                <a:latin typeface="Trebuchet MS"/>
                <a:cs typeface="Trebuchet MS"/>
              </a:rPr>
              <a:t>on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1736B1"/>
                </a:solidFill>
                <a:latin typeface="Trebuchet MS"/>
                <a:cs typeface="Trebuchet MS"/>
              </a:rPr>
              <a:t>basis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1736B1"/>
                </a:solidFill>
                <a:latin typeface="Trebuchet MS"/>
                <a:cs typeface="Trebuchet MS"/>
              </a:rPr>
              <a:t>of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60" dirty="0">
                <a:solidFill>
                  <a:srgbClr val="1736B1"/>
                </a:solidFill>
                <a:latin typeface="Trebuchet MS"/>
                <a:cs typeface="Trebuchet MS"/>
              </a:rPr>
              <a:t>their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5" dirty="0">
                <a:solidFill>
                  <a:srgbClr val="1736B1"/>
                </a:solidFill>
                <a:latin typeface="Trebuchet MS"/>
                <a:cs typeface="Trebuchet MS"/>
              </a:rPr>
              <a:t>growth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0" dirty="0">
                <a:solidFill>
                  <a:srgbClr val="1736B1"/>
                </a:solidFill>
                <a:latin typeface="Trebuchet MS"/>
                <a:cs typeface="Trebuchet MS"/>
              </a:rPr>
              <a:t>over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20" dirty="0">
                <a:solidFill>
                  <a:srgbClr val="1736B1"/>
                </a:solidFill>
                <a:latin typeface="Trebuchet MS"/>
                <a:cs typeface="Trebuchet MS"/>
              </a:rPr>
              <a:t>last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" dirty="0">
                <a:solidFill>
                  <a:srgbClr val="1736B1"/>
                </a:solidFill>
                <a:latin typeface="Trebuchet MS"/>
                <a:cs typeface="Trebuchet MS"/>
              </a:rPr>
              <a:t>2 </a:t>
            </a:r>
            <a:r>
              <a:rPr sz="3000" b="1" spc="-8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weeks</a:t>
            </a:r>
            <a:r>
              <a:rPr sz="3000" b="1" spc="-1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Percentage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5" dirty="0">
                <a:solidFill>
                  <a:srgbClr val="1736B1"/>
                </a:solidFill>
                <a:latin typeface="Trebuchet MS"/>
                <a:cs typeface="Trebuchet MS"/>
              </a:rPr>
              <a:t>gain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736B1"/>
                </a:solidFill>
                <a:latin typeface="Trebuchet MS"/>
                <a:cs typeface="Trebuchet MS"/>
              </a:rPr>
              <a:t>is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736B1"/>
                </a:solidFill>
                <a:latin typeface="Trebuchet MS"/>
                <a:cs typeface="Trebuchet MS"/>
              </a:rPr>
              <a:t>calculated</a:t>
            </a:r>
            <a:endParaRPr sz="3000">
              <a:latin typeface="Trebuchet MS"/>
              <a:cs typeface="Trebuchet MS"/>
            </a:endParaRPr>
          </a:p>
          <a:p>
            <a:pPr marL="12700" marR="8994775">
              <a:lnSpc>
                <a:spcPts val="4200"/>
              </a:lnSpc>
              <a:spcBef>
                <a:spcPts val="240"/>
              </a:spcBef>
            </a:pPr>
            <a:r>
              <a:rPr sz="3000" b="1" spc="25" dirty="0">
                <a:solidFill>
                  <a:srgbClr val="1736B1"/>
                </a:solidFill>
                <a:latin typeface="Trebuchet MS"/>
                <a:cs typeface="Trebuchet MS"/>
              </a:rPr>
              <a:t>Last(today)-Open(2</a:t>
            </a:r>
            <a:r>
              <a:rPr sz="3000" b="1" spc="-20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weeks</a:t>
            </a:r>
            <a:r>
              <a:rPr sz="3000" b="1" spc="-19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35" dirty="0">
                <a:solidFill>
                  <a:srgbClr val="1736B1"/>
                </a:solidFill>
                <a:latin typeface="Trebuchet MS"/>
                <a:cs typeface="Trebuchet MS"/>
              </a:rPr>
              <a:t>ago)</a:t>
            </a:r>
            <a:r>
              <a:rPr sz="3000" b="1" spc="-19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1736B1"/>
                </a:solidFill>
                <a:latin typeface="Trebuchet MS"/>
                <a:cs typeface="Trebuchet MS"/>
              </a:rPr>
              <a:t>*</a:t>
            </a:r>
            <a:r>
              <a:rPr sz="3000" b="1" spc="-19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14" dirty="0">
                <a:solidFill>
                  <a:srgbClr val="1736B1"/>
                </a:solidFill>
                <a:latin typeface="Trebuchet MS"/>
                <a:cs typeface="Trebuchet MS"/>
              </a:rPr>
              <a:t>100 </a:t>
            </a:r>
            <a:r>
              <a:rPr sz="3000" b="1" spc="-8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" dirty="0">
                <a:solidFill>
                  <a:srgbClr val="1736B1"/>
                </a:solidFill>
                <a:latin typeface="Trebuchet MS"/>
                <a:cs typeface="Trebuchet MS"/>
              </a:rPr>
              <a:t>Open(2</a:t>
            </a:r>
            <a:r>
              <a:rPr sz="3000" b="1" spc="-1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weeks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35" dirty="0">
                <a:solidFill>
                  <a:srgbClr val="1736B1"/>
                </a:solidFill>
                <a:latin typeface="Trebuchet MS"/>
                <a:cs typeface="Trebuchet MS"/>
              </a:rPr>
              <a:t>ago)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</a:pPr>
            <a:r>
              <a:rPr sz="3000" b="1" spc="-30" dirty="0">
                <a:solidFill>
                  <a:srgbClr val="1736B1"/>
                </a:solidFill>
                <a:latin typeface="Trebuchet MS"/>
                <a:cs typeface="Trebuchet MS"/>
              </a:rPr>
              <a:t>Then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30" dirty="0">
                <a:solidFill>
                  <a:srgbClr val="1736B1"/>
                </a:solidFill>
                <a:latin typeface="Trebuchet MS"/>
                <a:cs typeface="Trebuchet MS"/>
              </a:rPr>
              <a:t>companies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present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40" dirty="0">
                <a:solidFill>
                  <a:srgbClr val="1736B1"/>
                </a:solidFill>
                <a:latin typeface="Trebuchet MS"/>
                <a:cs typeface="Trebuchet MS"/>
              </a:rPr>
              <a:t>in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1736B1"/>
                </a:solidFill>
                <a:latin typeface="Trebuchet MS"/>
                <a:cs typeface="Trebuchet MS"/>
              </a:rPr>
              <a:t>selected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sector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15" dirty="0">
                <a:solidFill>
                  <a:srgbClr val="1736B1"/>
                </a:solidFill>
                <a:latin typeface="Trebuchet MS"/>
                <a:cs typeface="Trebuchet MS"/>
              </a:rPr>
              <a:t>are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sorted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736B1"/>
                </a:solidFill>
                <a:latin typeface="Trebuchet MS"/>
                <a:cs typeface="Trebuchet MS"/>
              </a:rPr>
              <a:t>based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25" dirty="0">
                <a:solidFill>
                  <a:srgbClr val="1736B1"/>
                </a:solidFill>
                <a:latin typeface="Trebuchet MS"/>
                <a:cs typeface="Trebuchet MS"/>
              </a:rPr>
              <a:t>on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this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10" dirty="0">
                <a:solidFill>
                  <a:srgbClr val="1736B1"/>
                </a:solidFill>
                <a:latin typeface="Trebuchet MS"/>
                <a:cs typeface="Trebuchet MS"/>
              </a:rPr>
              <a:t>percentage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gain. </a:t>
            </a:r>
            <a:r>
              <a:rPr sz="3000" b="1" spc="-8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0" dirty="0">
                <a:solidFill>
                  <a:srgbClr val="1736B1"/>
                </a:solidFill>
                <a:latin typeface="Trebuchet MS"/>
                <a:cs typeface="Trebuchet MS"/>
              </a:rPr>
              <a:t>Then</a:t>
            </a:r>
            <a:r>
              <a:rPr sz="3000" b="1" spc="-18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55" dirty="0">
                <a:solidFill>
                  <a:srgbClr val="1736B1"/>
                </a:solidFill>
                <a:latin typeface="Trebuchet MS"/>
                <a:cs typeface="Trebuchet MS"/>
              </a:rPr>
              <a:t>the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30" dirty="0">
                <a:solidFill>
                  <a:srgbClr val="1736B1"/>
                </a:solidFill>
                <a:latin typeface="Trebuchet MS"/>
                <a:cs typeface="Trebuchet MS"/>
              </a:rPr>
              <a:t>user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736B1"/>
                </a:solidFill>
                <a:latin typeface="Trebuchet MS"/>
                <a:cs typeface="Trebuchet MS"/>
              </a:rPr>
              <a:t>is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20" dirty="0">
                <a:solidFill>
                  <a:srgbClr val="1736B1"/>
                </a:solidFill>
                <a:latin typeface="Trebuchet MS"/>
                <a:cs typeface="Trebuchet MS"/>
              </a:rPr>
              <a:t>allowed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5" dirty="0">
                <a:solidFill>
                  <a:srgbClr val="1736B1"/>
                </a:solidFill>
                <a:latin typeface="Trebuchet MS"/>
                <a:cs typeface="Trebuchet MS"/>
              </a:rPr>
              <a:t>to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40" dirty="0">
                <a:solidFill>
                  <a:srgbClr val="1736B1"/>
                </a:solidFill>
                <a:latin typeface="Trebuchet MS"/>
                <a:cs typeface="Trebuchet MS"/>
              </a:rPr>
              <a:t>save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these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1736B1"/>
                </a:solidFill>
                <a:latin typeface="Trebuchet MS"/>
                <a:cs typeface="Trebuchet MS"/>
              </a:rPr>
              <a:t>recommended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55" dirty="0">
                <a:solidFill>
                  <a:srgbClr val="1736B1"/>
                </a:solidFill>
                <a:latin typeface="Trebuchet MS"/>
                <a:cs typeface="Trebuchet MS"/>
              </a:rPr>
              <a:t>stocks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60" dirty="0">
                <a:solidFill>
                  <a:srgbClr val="1736B1"/>
                </a:solidFill>
                <a:latin typeface="Trebuchet MS"/>
                <a:cs typeface="Trebuchet MS"/>
              </a:rPr>
              <a:t>along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65" dirty="0">
                <a:solidFill>
                  <a:srgbClr val="1736B1"/>
                </a:solidFill>
                <a:latin typeface="Trebuchet MS"/>
                <a:cs typeface="Trebuchet MS"/>
              </a:rPr>
              <a:t>with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60" dirty="0">
                <a:solidFill>
                  <a:srgbClr val="1736B1"/>
                </a:solidFill>
                <a:latin typeface="Trebuchet MS"/>
                <a:cs typeface="Trebuchet MS"/>
              </a:rPr>
              <a:t>their</a:t>
            </a:r>
            <a:r>
              <a:rPr sz="3000" b="1" spc="-18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b="1" spc="-35" dirty="0">
                <a:solidFill>
                  <a:srgbClr val="1736B1"/>
                </a:solidFill>
                <a:latin typeface="Trebuchet MS"/>
                <a:cs typeface="Trebuchet MS"/>
              </a:rPr>
              <a:t>details.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915149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5721" y="3779828"/>
            <a:ext cx="7910830" cy="20656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2156460">
              <a:lnSpc>
                <a:spcPts val="8030"/>
              </a:lnSpc>
              <a:spcBef>
                <a:spcPts val="204"/>
              </a:spcBef>
            </a:pPr>
            <a:r>
              <a:rPr sz="6700" spc="-30" dirty="0">
                <a:solidFill>
                  <a:srgbClr val="2A4A81"/>
                </a:solidFill>
                <a:latin typeface="Tahoma"/>
                <a:cs typeface="Tahoma"/>
              </a:rPr>
              <a:t>PROJECT </a:t>
            </a:r>
            <a:r>
              <a:rPr sz="6700" spc="-25" dirty="0">
                <a:solidFill>
                  <a:srgbClr val="2A4A81"/>
                </a:solidFill>
                <a:latin typeface="Tahoma"/>
                <a:cs typeface="Tahoma"/>
              </a:rPr>
              <a:t> </a:t>
            </a:r>
            <a:r>
              <a:rPr sz="6700" spc="85" dirty="0">
                <a:solidFill>
                  <a:srgbClr val="2A4A81"/>
                </a:solidFill>
                <a:latin typeface="Tahoma"/>
                <a:cs typeface="Tahoma"/>
              </a:rPr>
              <a:t>D</a:t>
            </a:r>
            <a:r>
              <a:rPr sz="6700" spc="335" dirty="0">
                <a:solidFill>
                  <a:srgbClr val="2A4A81"/>
                </a:solidFill>
                <a:latin typeface="Tahoma"/>
                <a:cs typeface="Tahoma"/>
              </a:rPr>
              <a:t>E</a:t>
            </a:r>
            <a:r>
              <a:rPr sz="6700" spc="360" dirty="0">
                <a:solidFill>
                  <a:srgbClr val="2A4A81"/>
                </a:solidFill>
                <a:latin typeface="Tahoma"/>
                <a:cs typeface="Tahoma"/>
              </a:rPr>
              <a:t>M</a:t>
            </a:r>
            <a:r>
              <a:rPr sz="6700" spc="540" dirty="0">
                <a:solidFill>
                  <a:srgbClr val="2A4A81"/>
                </a:solidFill>
                <a:latin typeface="Tahoma"/>
                <a:cs typeface="Tahoma"/>
              </a:rPr>
              <a:t>O</a:t>
            </a:r>
            <a:r>
              <a:rPr sz="6700" spc="545" dirty="0">
                <a:solidFill>
                  <a:srgbClr val="2A4A81"/>
                </a:solidFill>
                <a:latin typeface="Tahoma"/>
                <a:cs typeface="Tahoma"/>
              </a:rPr>
              <a:t>N</a:t>
            </a:r>
            <a:r>
              <a:rPr sz="6700" spc="-345" dirty="0">
                <a:solidFill>
                  <a:srgbClr val="2A4A81"/>
                </a:solidFill>
                <a:latin typeface="Tahoma"/>
                <a:cs typeface="Tahoma"/>
              </a:rPr>
              <a:t>S</a:t>
            </a:r>
            <a:r>
              <a:rPr sz="6700" spc="-185" dirty="0">
                <a:solidFill>
                  <a:srgbClr val="2A4A81"/>
                </a:solidFill>
                <a:latin typeface="Tahoma"/>
                <a:cs typeface="Tahoma"/>
              </a:rPr>
              <a:t>T</a:t>
            </a:r>
            <a:r>
              <a:rPr sz="6700" spc="-275" dirty="0">
                <a:solidFill>
                  <a:srgbClr val="2A4A81"/>
                </a:solidFill>
                <a:latin typeface="Tahoma"/>
                <a:cs typeface="Tahoma"/>
              </a:rPr>
              <a:t>R</a:t>
            </a:r>
            <a:r>
              <a:rPr sz="6700" spc="70" dirty="0">
                <a:solidFill>
                  <a:srgbClr val="2A4A81"/>
                </a:solidFill>
                <a:latin typeface="Tahoma"/>
                <a:cs typeface="Tahoma"/>
              </a:rPr>
              <a:t>A</a:t>
            </a:r>
            <a:r>
              <a:rPr sz="6700" spc="-185" dirty="0">
                <a:solidFill>
                  <a:srgbClr val="2A4A81"/>
                </a:solidFill>
                <a:latin typeface="Tahoma"/>
                <a:cs typeface="Tahoma"/>
              </a:rPr>
              <a:t>T</a:t>
            </a:r>
            <a:r>
              <a:rPr sz="6700" spc="-994" dirty="0">
                <a:solidFill>
                  <a:srgbClr val="2A4A81"/>
                </a:solidFill>
                <a:latin typeface="Tahoma"/>
                <a:cs typeface="Tahoma"/>
              </a:rPr>
              <a:t>I</a:t>
            </a:r>
            <a:r>
              <a:rPr sz="6700" spc="540" dirty="0">
                <a:solidFill>
                  <a:srgbClr val="2A4A81"/>
                </a:solidFill>
                <a:latin typeface="Tahoma"/>
                <a:cs typeface="Tahoma"/>
              </a:rPr>
              <a:t>O</a:t>
            </a:r>
            <a:r>
              <a:rPr sz="6700" spc="550" dirty="0">
                <a:solidFill>
                  <a:srgbClr val="2A4A81"/>
                </a:solidFill>
                <a:latin typeface="Tahoma"/>
                <a:cs typeface="Tahoma"/>
              </a:rPr>
              <a:t>N</a:t>
            </a:r>
            <a:endParaRPr sz="6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012886"/>
            <a:ext cx="6327775" cy="23590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sz="8000" b="1" spc="-200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8000" b="1" spc="-14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8000" b="1" spc="35" dirty="0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sz="8000" b="1" spc="5" dirty="0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sz="8000" b="1" spc="25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8000" b="1" spc="114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8000" b="1" spc="-220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sz="8000" b="1" spc="114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8000" b="1" spc="730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8000" b="1" spc="-25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8000" b="1" spc="-14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8000" b="1" spc="445" dirty="0">
                <a:solidFill>
                  <a:srgbClr val="1736B1"/>
                </a:solidFill>
                <a:latin typeface="Trebuchet MS"/>
                <a:cs typeface="Trebuchet MS"/>
              </a:rPr>
              <a:t>s  </a:t>
            </a:r>
            <a:r>
              <a:rPr sz="8000" b="1" spc="175" dirty="0">
                <a:solidFill>
                  <a:srgbClr val="1736B1"/>
                </a:solidFill>
                <a:latin typeface="Trebuchet MS"/>
                <a:cs typeface="Trebuchet MS"/>
              </a:rPr>
              <a:t>Used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033506"/>
            <a:ext cx="5768975" cy="3253740"/>
            <a:chOff x="0" y="7033506"/>
            <a:chExt cx="5768975" cy="3253740"/>
          </a:xfrm>
        </p:grpSpPr>
        <p:sp>
          <p:nvSpPr>
            <p:cNvPr id="4" name="object 4"/>
            <p:cNvSpPr/>
            <p:nvPr/>
          </p:nvSpPr>
          <p:spPr>
            <a:xfrm>
              <a:off x="3255828" y="9233579"/>
              <a:ext cx="2513330" cy="1053465"/>
            </a:xfrm>
            <a:custGeom>
              <a:avLst/>
              <a:gdLst/>
              <a:ahLst/>
              <a:cxnLst/>
              <a:rect l="l" t="t" r="r" b="b"/>
              <a:pathLst>
                <a:path w="2513329" h="1053465">
                  <a:moveTo>
                    <a:pt x="0" y="1053419"/>
                  </a:moveTo>
                  <a:lnTo>
                    <a:pt x="2513087" y="1053419"/>
                  </a:lnTo>
                  <a:lnTo>
                    <a:pt x="1904963" y="0"/>
                  </a:lnTo>
                  <a:lnTo>
                    <a:pt x="608035" y="0"/>
                  </a:lnTo>
                  <a:lnTo>
                    <a:pt x="0" y="105341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821" y="7033506"/>
              <a:ext cx="3851910" cy="3253740"/>
            </a:xfrm>
            <a:custGeom>
              <a:avLst/>
              <a:gdLst/>
              <a:ahLst/>
              <a:cxnLst/>
              <a:rect l="l" t="t" r="r" b="b"/>
              <a:pathLst>
                <a:path w="3851910" h="3253740">
                  <a:moveTo>
                    <a:pt x="0" y="3253492"/>
                  </a:moveTo>
                  <a:lnTo>
                    <a:pt x="2594456" y="3253492"/>
                  </a:lnTo>
                  <a:lnTo>
                    <a:pt x="3414596" y="1832862"/>
                  </a:lnTo>
                  <a:lnTo>
                    <a:pt x="3851780" y="1076928"/>
                  </a:lnTo>
                  <a:lnTo>
                    <a:pt x="3228778" y="0"/>
                  </a:lnTo>
                  <a:lnTo>
                    <a:pt x="1878381" y="0"/>
                  </a:lnTo>
                  <a:lnTo>
                    <a:pt x="1480290" y="688205"/>
                  </a:lnTo>
                  <a:lnTo>
                    <a:pt x="1479992" y="688205"/>
                  </a:lnTo>
                  <a:lnTo>
                    <a:pt x="606677" y="2200073"/>
                  </a:lnTo>
                  <a:lnTo>
                    <a:pt x="605734" y="2200073"/>
                  </a:lnTo>
                  <a:lnTo>
                    <a:pt x="366670" y="2615497"/>
                  </a:lnTo>
                  <a:lnTo>
                    <a:pt x="366858" y="2615591"/>
                  </a:lnTo>
                  <a:lnTo>
                    <a:pt x="0" y="3253492"/>
                  </a:lnTo>
                  <a:close/>
                </a:path>
                <a:path w="3851910" h="3253740">
                  <a:moveTo>
                    <a:pt x="1479992" y="688205"/>
                  </a:moveTo>
                  <a:lnTo>
                    <a:pt x="1480290" y="688205"/>
                  </a:lnTo>
                  <a:lnTo>
                    <a:pt x="1480101" y="688017"/>
                  </a:lnTo>
                  <a:lnTo>
                    <a:pt x="1479992" y="688205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033506"/>
              <a:ext cx="1917700" cy="3253740"/>
            </a:xfrm>
            <a:custGeom>
              <a:avLst/>
              <a:gdLst/>
              <a:ahLst/>
              <a:cxnLst/>
              <a:rect l="l" t="t" r="r" b="b"/>
              <a:pathLst>
                <a:path w="1917700" h="3253740">
                  <a:moveTo>
                    <a:pt x="0" y="3253492"/>
                  </a:moveTo>
                  <a:lnTo>
                    <a:pt x="658150" y="3253492"/>
                  </a:lnTo>
                  <a:lnTo>
                    <a:pt x="1267178" y="2200073"/>
                  </a:lnTo>
                  <a:lnTo>
                    <a:pt x="1267556" y="2200073"/>
                  </a:lnTo>
                  <a:lnTo>
                    <a:pt x="1917293" y="1076928"/>
                  </a:lnTo>
                  <a:lnTo>
                    <a:pt x="1294292" y="0"/>
                  </a:lnTo>
                  <a:lnTo>
                    <a:pt x="0" y="0"/>
                  </a:lnTo>
                  <a:lnTo>
                    <a:pt x="0" y="3253492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6910" y="1843933"/>
            <a:ext cx="179986" cy="1799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6910" y="2436831"/>
            <a:ext cx="179986" cy="1799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300" y="1009012"/>
            <a:ext cx="3556635" cy="1804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52169" marR="5080" indent="-840105">
              <a:lnSpc>
                <a:spcPct val="101000"/>
              </a:lnSpc>
              <a:spcBef>
                <a:spcPts val="90"/>
              </a:spcBef>
            </a:pPr>
            <a:r>
              <a:rPr sz="3850" spc="95" dirty="0">
                <a:solidFill>
                  <a:srgbClr val="1736B1"/>
                </a:solidFill>
              </a:rPr>
              <a:t>Frameworks: </a:t>
            </a:r>
            <a:r>
              <a:rPr sz="3850" spc="100" dirty="0">
                <a:solidFill>
                  <a:srgbClr val="1736B1"/>
                </a:solidFill>
              </a:rPr>
              <a:t> </a:t>
            </a:r>
            <a:r>
              <a:rPr sz="3850" spc="170" dirty="0">
                <a:solidFill>
                  <a:srgbClr val="1736B1"/>
                </a:solidFill>
              </a:rPr>
              <a:t>Angular </a:t>
            </a:r>
            <a:r>
              <a:rPr sz="3850" spc="175" dirty="0">
                <a:solidFill>
                  <a:srgbClr val="1736B1"/>
                </a:solidFill>
              </a:rPr>
              <a:t> </a:t>
            </a:r>
            <a:r>
              <a:rPr sz="3850" spc="480" dirty="0">
                <a:solidFill>
                  <a:srgbClr val="1736B1"/>
                </a:solidFill>
              </a:rPr>
              <a:t>S</a:t>
            </a:r>
            <a:r>
              <a:rPr sz="3850" spc="180" dirty="0">
                <a:solidFill>
                  <a:srgbClr val="1736B1"/>
                </a:solidFill>
              </a:rPr>
              <a:t>p</a:t>
            </a:r>
            <a:r>
              <a:rPr sz="3850" spc="65" dirty="0">
                <a:solidFill>
                  <a:srgbClr val="1736B1"/>
                </a:solidFill>
              </a:rPr>
              <a:t>r</a:t>
            </a:r>
            <a:r>
              <a:rPr sz="3850" spc="5" dirty="0">
                <a:solidFill>
                  <a:srgbClr val="1736B1"/>
                </a:solidFill>
              </a:rPr>
              <a:t>i</a:t>
            </a:r>
            <a:r>
              <a:rPr sz="3850" spc="150" dirty="0">
                <a:solidFill>
                  <a:srgbClr val="1736B1"/>
                </a:solidFill>
              </a:rPr>
              <a:t>n</a:t>
            </a:r>
            <a:r>
              <a:rPr sz="3850" spc="490" dirty="0">
                <a:solidFill>
                  <a:srgbClr val="1736B1"/>
                </a:solidFill>
              </a:rPr>
              <a:t>g</a:t>
            </a:r>
            <a:r>
              <a:rPr sz="3850" spc="185" dirty="0">
                <a:solidFill>
                  <a:srgbClr val="1736B1"/>
                </a:solidFill>
              </a:rPr>
              <a:t>b</a:t>
            </a:r>
            <a:r>
              <a:rPr sz="3850" spc="195" dirty="0">
                <a:solidFill>
                  <a:srgbClr val="1736B1"/>
                </a:solidFill>
              </a:rPr>
              <a:t>oo</a:t>
            </a:r>
            <a:r>
              <a:rPr sz="3850" spc="-125" dirty="0">
                <a:solidFill>
                  <a:srgbClr val="1736B1"/>
                </a:solidFill>
              </a:rPr>
              <a:t>t</a:t>
            </a:r>
            <a:endParaRPr sz="3850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910" y="4479885"/>
            <a:ext cx="179986" cy="1799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1300" y="3644963"/>
            <a:ext cx="2464435" cy="12115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b="1" spc="130" dirty="0">
                <a:solidFill>
                  <a:srgbClr val="1736B1"/>
                </a:solidFill>
                <a:latin typeface="Trebuchet MS"/>
                <a:cs typeface="Trebuchet MS"/>
              </a:rPr>
              <a:t>Database:</a:t>
            </a:r>
            <a:endParaRPr sz="3850">
              <a:latin typeface="Trebuchet MS"/>
              <a:cs typeface="Trebuchet MS"/>
            </a:endParaRPr>
          </a:p>
          <a:p>
            <a:pPr marL="852169">
              <a:lnSpc>
                <a:spcPct val="100000"/>
              </a:lnSpc>
              <a:spcBef>
                <a:spcPts val="45"/>
              </a:spcBef>
            </a:pPr>
            <a:r>
              <a:rPr sz="3850" b="1" spc="409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850" b="1" spc="120" dirty="0">
                <a:solidFill>
                  <a:srgbClr val="1736B1"/>
                </a:solidFill>
                <a:latin typeface="Trebuchet MS"/>
                <a:cs typeface="Trebuchet MS"/>
              </a:rPr>
              <a:t>y</a:t>
            </a:r>
            <a:r>
              <a:rPr sz="3850" b="1" spc="48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850" b="1" spc="-25" dirty="0">
                <a:solidFill>
                  <a:srgbClr val="1736B1"/>
                </a:solidFill>
                <a:latin typeface="Trebuchet MS"/>
                <a:cs typeface="Trebuchet MS"/>
              </a:rPr>
              <a:t>Q</a:t>
            </a:r>
            <a:r>
              <a:rPr sz="3850" b="1" spc="-160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6910" y="6523263"/>
            <a:ext cx="179986" cy="1799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6910" y="8294841"/>
            <a:ext cx="179986" cy="1799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6910" y="8887738"/>
            <a:ext cx="179986" cy="17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131300" y="5688341"/>
            <a:ext cx="5394325" cy="35756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b="1" spc="105" dirty="0">
                <a:solidFill>
                  <a:srgbClr val="1736B1"/>
                </a:solidFill>
                <a:latin typeface="Trebuchet MS"/>
                <a:cs typeface="Trebuchet MS"/>
              </a:rPr>
              <a:t>Web-Service:</a:t>
            </a:r>
            <a:endParaRPr sz="3850">
              <a:latin typeface="Trebuchet MS"/>
              <a:cs typeface="Trebuchet MS"/>
            </a:endParaRPr>
          </a:p>
          <a:p>
            <a:pPr marL="852169">
              <a:lnSpc>
                <a:spcPct val="100000"/>
              </a:lnSpc>
              <a:spcBef>
                <a:spcPts val="45"/>
              </a:spcBef>
            </a:pPr>
            <a:r>
              <a:rPr sz="3850" b="1" spc="130" dirty="0">
                <a:solidFill>
                  <a:srgbClr val="1736B1"/>
                </a:solidFill>
                <a:latin typeface="Trebuchet MS"/>
                <a:cs typeface="Trebuchet MS"/>
              </a:rPr>
              <a:t>Yahoo</a:t>
            </a:r>
            <a:r>
              <a:rPr sz="3850" b="1" spc="-2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850" b="1" spc="85" dirty="0">
                <a:solidFill>
                  <a:srgbClr val="1736B1"/>
                </a:solidFill>
                <a:latin typeface="Trebuchet MS"/>
                <a:cs typeface="Trebuchet MS"/>
              </a:rPr>
              <a:t>Finance</a:t>
            </a:r>
            <a:r>
              <a:rPr sz="3850" b="1" spc="-2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850" b="1" spc="335" dirty="0">
                <a:solidFill>
                  <a:srgbClr val="1736B1"/>
                </a:solidFill>
                <a:latin typeface="Trebuchet MS"/>
                <a:cs typeface="Trebuchet MS"/>
              </a:rPr>
              <a:t>API</a:t>
            </a: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665"/>
              </a:spcBef>
            </a:pPr>
            <a:r>
              <a:rPr sz="3850" b="1" spc="155" dirty="0">
                <a:solidFill>
                  <a:srgbClr val="1736B1"/>
                </a:solidFill>
                <a:latin typeface="Trebuchet MS"/>
                <a:cs typeface="Trebuchet MS"/>
              </a:rPr>
              <a:t>IDE:</a:t>
            </a:r>
            <a:endParaRPr sz="3850">
              <a:latin typeface="Trebuchet MS"/>
              <a:cs typeface="Trebuchet MS"/>
            </a:endParaRPr>
          </a:p>
          <a:p>
            <a:pPr marL="852169" marR="5080">
              <a:lnSpc>
                <a:spcPct val="101000"/>
              </a:lnSpc>
            </a:pPr>
            <a:r>
              <a:rPr sz="3850" b="1" spc="210" dirty="0">
                <a:solidFill>
                  <a:srgbClr val="1736B1"/>
                </a:solidFill>
                <a:latin typeface="Trebuchet MS"/>
                <a:cs typeface="Trebuchet MS"/>
              </a:rPr>
              <a:t>Spring </a:t>
            </a:r>
            <a:r>
              <a:rPr sz="3850" b="1" spc="85" dirty="0">
                <a:solidFill>
                  <a:srgbClr val="1736B1"/>
                </a:solidFill>
                <a:latin typeface="Trebuchet MS"/>
                <a:cs typeface="Trebuchet MS"/>
              </a:rPr>
              <a:t>Tool </a:t>
            </a:r>
            <a:r>
              <a:rPr sz="3850" b="1" spc="114" dirty="0">
                <a:solidFill>
                  <a:srgbClr val="1736B1"/>
                </a:solidFill>
                <a:latin typeface="Trebuchet MS"/>
                <a:cs typeface="Trebuchet MS"/>
              </a:rPr>
              <a:t>Suite </a:t>
            </a:r>
            <a:r>
              <a:rPr sz="3850" b="1" spc="12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850" b="1" spc="130" dirty="0">
                <a:solidFill>
                  <a:srgbClr val="1736B1"/>
                </a:solidFill>
                <a:latin typeface="Trebuchet MS"/>
                <a:cs typeface="Trebuchet MS"/>
              </a:rPr>
              <a:t>Visual</a:t>
            </a:r>
            <a:r>
              <a:rPr sz="3850" b="1" spc="-3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850" b="1" spc="150" dirty="0">
                <a:solidFill>
                  <a:srgbClr val="1736B1"/>
                </a:solidFill>
                <a:latin typeface="Trebuchet MS"/>
                <a:cs typeface="Trebuchet MS"/>
              </a:rPr>
              <a:t>Studio</a:t>
            </a:r>
            <a:r>
              <a:rPr sz="3850" b="1" spc="-3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850" b="1" spc="155" dirty="0">
                <a:solidFill>
                  <a:srgbClr val="1736B1"/>
                </a:solidFill>
                <a:latin typeface="Trebuchet MS"/>
                <a:cs typeface="Trebuchet MS"/>
              </a:rPr>
              <a:t>Code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</Words>
  <Application>Microsoft Office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Black</vt:lpstr>
      <vt:lpstr>Calibri</vt:lpstr>
      <vt:lpstr>Tahoma</vt:lpstr>
      <vt:lpstr>Trebuchet MS</vt:lpstr>
      <vt:lpstr>Office Theme</vt:lpstr>
      <vt:lpstr>SECTOR-BASED TRADE  RECOMMENDATION</vt:lpstr>
      <vt:lpstr>Agenda</vt:lpstr>
      <vt:lpstr>Stocks</vt:lpstr>
      <vt:lpstr>Problem Statement</vt:lpstr>
      <vt:lpstr>Scope of The Project</vt:lpstr>
      <vt:lpstr>System Architecture</vt:lpstr>
      <vt:lpstr>Business Logic</vt:lpstr>
      <vt:lpstr>PROJECT  DEMONSTRATION</vt:lpstr>
      <vt:lpstr>Frameworks:  Angular  Springboot</vt:lpstr>
      <vt:lpstr>“OUR EXPERIENCE"</vt:lpstr>
      <vt:lpstr>Any questions and  suggestions!?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Citi_Bridge_Final_Group_9</dc:title>
  <dc:creator>4910_Janhvi Bhangale</dc:creator>
  <cp:keywords>DAFNEGmhS9I,BAExNpskW-M</cp:keywords>
  <cp:lastModifiedBy>Vijay</cp:lastModifiedBy>
  <cp:revision>1</cp:revision>
  <dcterms:created xsi:type="dcterms:W3CDTF">2022-09-24T05:24:46Z</dcterms:created>
  <dcterms:modified xsi:type="dcterms:W3CDTF">2022-09-24T05:28:42Z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2022-09-24T00:00:00Z</vt:filetime>
  </property>
  <property fmtid="{D5CDD505-2E9C-101B-9397-08002B2CF9AE}" pid="3" name="Creator">
    <vt:lpwstr>Canva</vt:lpwstr>
  </property>
  <property fmtid="{D5CDD505-2E9C-101B-9397-08002B2CF9AE}" pid="4" name="LastSaved">
    <vt:filetime>2022-09-24T00:00:00Z</vt:filetime>
  </property>
</Properties>
</file>